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60" r:id="rId2"/>
    <p:sldId id="472" r:id="rId3"/>
    <p:sldId id="476" r:id="rId4"/>
    <p:sldId id="475" r:id="rId5"/>
    <p:sldId id="482" r:id="rId6"/>
    <p:sldId id="478" r:id="rId7"/>
    <p:sldId id="474" r:id="rId8"/>
    <p:sldId id="449" r:id="rId9"/>
    <p:sldId id="484" r:id="rId10"/>
    <p:sldId id="486" r:id="rId11"/>
    <p:sldId id="481" r:id="rId12"/>
    <p:sldId id="490" r:id="rId13"/>
    <p:sldId id="491" r:id="rId14"/>
  </p:sldIdLst>
  <p:sldSz cx="12192000" cy="6858000"/>
  <p:notesSz cx="10021888"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FA435D-0F86-4832-A17B-BB2186FBB705}">
          <p14:sldIdLst>
            <p14:sldId id="460"/>
            <p14:sldId id="472"/>
            <p14:sldId id="476"/>
            <p14:sldId id="475"/>
            <p14:sldId id="482"/>
            <p14:sldId id="478"/>
            <p14:sldId id="474"/>
            <p14:sldId id="449"/>
            <p14:sldId id="484"/>
            <p14:sldId id="486"/>
            <p14:sldId id="481"/>
            <p14:sldId id="490"/>
            <p14:sldId id="491"/>
          </p14:sldIdLst>
        </p14:section>
        <p14:section name="タイトルなしのセクション" id="{2D04AE5F-2686-4474-90FB-F582169164C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sorterViewPr>
    <p:cViewPr>
      <p:scale>
        <a:sx n="100" d="100"/>
        <a:sy n="100" d="100"/>
      </p:scale>
      <p:origin x="0" y="-5004"/>
    </p:cViewPr>
  </p:sorterViewPr>
  <p:notesViewPr>
    <p:cSldViewPr snapToGrid="0">
      <p:cViewPr varScale="1">
        <p:scale>
          <a:sx n="109" d="100"/>
          <a:sy n="109" d="100"/>
        </p:scale>
        <p:origin x="67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1" y="6455447"/>
            <a:ext cx="10020149" cy="353239"/>
          </a:xfrm>
          <a:prstGeom prst="rect">
            <a:avLst/>
          </a:prstGeom>
        </p:spPr>
        <p:txBody>
          <a:bodyPr vert="horz" lIns="92446" tIns="46223" rIns="92446" bIns="46223" rtlCol="0" anchor="b"/>
          <a:lstStyle>
            <a:lvl1pPr algn="r">
              <a:defRPr sz="1200"/>
            </a:lvl1pPr>
          </a:lstStyle>
          <a:p>
            <a:pPr algn="ctr"/>
            <a:fld id="{B7954FC1-CF5E-41DE-A20F-90E956D52A95}" type="slidenum">
              <a:rPr kumimoji="1" lang="ja-JP" altLang="en-US" smtClean="0"/>
              <a:pPr algn="ctr"/>
              <a:t>‹#›</a:t>
            </a:fld>
            <a:endParaRPr kumimoji="1" lang="ja-JP" altLang="en-US" dirty="0"/>
          </a:p>
        </p:txBody>
      </p:sp>
      <p:sp>
        <p:nvSpPr>
          <p:cNvPr id="7" name="日付プレースホルダー 6"/>
          <p:cNvSpPr>
            <a:spLocks noGrp="1"/>
          </p:cNvSpPr>
          <p:nvPr>
            <p:ph type="dt" sz="quarter" idx="1"/>
          </p:nvPr>
        </p:nvSpPr>
        <p:spPr>
          <a:xfrm>
            <a:off x="5677331" y="1"/>
            <a:ext cx="4342818" cy="346003"/>
          </a:xfrm>
          <a:prstGeom prst="rect">
            <a:avLst/>
          </a:prstGeom>
        </p:spPr>
        <p:txBody>
          <a:bodyPr vert="horz" lIns="92446" tIns="46223" rIns="92446" bIns="46223" rtlCol="0"/>
          <a:lstStyle>
            <a:lvl1pPr algn="r">
              <a:defRPr sz="1200"/>
            </a:lvl1pPr>
          </a:lstStyle>
          <a:p>
            <a:fld id="{937E6FB8-5B54-4446-BFFE-5A77D76E63D1}" type="datetimeFigureOut">
              <a:rPr kumimoji="1" lang="ja-JP" altLang="en-US" smtClean="0"/>
              <a:t>2022/1/19</a:t>
            </a:fld>
            <a:endParaRPr kumimoji="1" lang="ja-JP" altLang="en-US" dirty="0"/>
          </a:p>
        </p:txBody>
      </p:sp>
    </p:spTree>
    <p:extLst>
      <p:ext uri="{BB962C8B-B14F-4D97-AF65-F5344CB8AC3E}">
        <p14:creationId xmlns:p14="http://schemas.microsoft.com/office/powerpoint/2010/main" val="2982320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4342818" cy="345604"/>
          </a:xfrm>
          <a:prstGeom prst="rect">
            <a:avLst/>
          </a:prstGeom>
        </p:spPr>
        <p:txBody>
          <a:bodyPr vert="horz" lIns="92446" tIns="46223" rIns="92446" bIns="46223"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5676752" y="3"/>
            <a:ext cx="4342818" cy="345604"/>
          </a:xfrm>
          <a:prstGeom prst="rect">
            <a:avLst/>
          </a:prstGeom>
        </p:spPr>
        <p:txBody>
          <a:bodyPr vert="horz" lIns="92446" tIns="46223" rIns="92446" bIns="46223" rtlCol="0"/>
          <a:lstStyle>
            <a:lvl1pPr algn="r">
              <a:defRPr sz="1200"/>
            </a:lvl1pPr>
          </a:lstStyle>
          <a:p>
            <a:fld id="{E6B3E042-4FCB-492F-B369-7B1C4696425D}" type="datetimeFigureOut">
              <a:rPr kumimoji="1" lang="ja-JP" altLang="en-US" smtClean="0"/>
              <a:t>2022/1/19</a:t>
            </a:fld>
            <a:endParaRPr kumimoji="1" lang="ja-JP" altLang="en-US" dirty="0"/>
          </a:p>
        </p:txBody>
      </p:sp>
      <p:sp>
        <p:nvSpPr>
          <p:cNvPr id="4" name="スライド イメージ プレースホルダー 3"/>
          <p:cNvSpPr>
            <a:spLocks noGrp="1" noRot="1" noChangeAspect="1"/>
          </p:cNvSpPr>
          <p:nvPr>
            <p:ph type="sldImg" idx="2"/>
          </p:nvPr>
        </p:nvSpPr>
        <p:spPr>
          <a:xfrm>
            <a:off x="2944813" y="860425"/>
            <a:ext cx="4132262" cy="2324100"/>
          </a:xfrm>
          <a:prstGeom prst="rect">
            <a:avLst/>
          </a:prstGeom>
          <a:noFill/>
          <a:ln w="12700">
            <a:solidFill>
              <a:prstClr val="black"/>
            </a:solidFill>
          </a:ln>
        </p:spPr>
        <p:txBody>
          <a:bodyPr vert="horz" lIns="92446" tIns="46223" rIns="92446" bIns="46223" rtlCol="0" anchor="ctr"/>
          <a:lstStyle/>
          <a:p>
            <a:endParaRPr lang="ja-JP" altLang="en-US" dirty="0"/>
          </a:p>
        </p:txBody>
      </p:sp>
      <p:sp>
        <p:nvSpPr>
          <p:cNvPr id="5" name="ノート プレースホルダー 4"/>
          <p:cNvSpPr>
            <a:spLocks noGrp="1"/>
          </p:cNvSpPr>
          <p:nvPr>
            <p:ph type="body" sz="quarter" idx="3"/>
          </p:nvPr>
        </p:nvSpPr>
        <p:spPr>
          <a:xfrm>
            <a:off x="1002189" y="3314930"/>
            <a:ext cx="8017510" cy="2712215"/>
          </a:xfrm>
          <a:prstGeom prst="rect">
            <a:avLst/>
          </a:prstGeom>
        </p:spPr>
        <p:txBody>
          <a:bodyPr vert="horz" lIns="92446" tIns="46223" rIns="92446" bIns="4622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542561"/>
            <a:ext cx="4342818" cy="345603"/>
          </a:xfrm>
          <a:prstGeom prst="rect">
            <a:avLst/>
          </a:prstGeom>
        </p:spPr>
        <p:txBody>
          <a:bodyPr vert="horz" lIns="92446" tIns="46223" rIns="92446" bIns="46223"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5676752" y="6542561"/>
            <a:ext cx="4342818" cy="345603"/>
          </a:xfrm>
          <a:prstGeom prst="rect">
            <a:avLst/>
          </a:prstGeom>
        </p:spPr>
        <p:txBody>
          <a:bodyPr vert="horz" lIns="92446" tIns="46223" rIns="92446" bIns="46223" rtlCol="0" anchor="b"/>
          <a:lstStyle>
            <a:lvl1pPr algn="r">
              <a:defRPr sz="1200"/>
            </a:lvl1pPr>
          </a:lstStyle>
          <a:p>
            <a:fld id="{7F20DDB2-8EB4-45AE-9E9E-50018CE981A1}" type="slidenum">
              <a:rPr kumimoji="1" lang="ja-JP" altLang="en-US" smtClean="0"/>
              <a:t>‹#›</a:t>
            </a:fld>
            <a:endParaRPr kumimoji="1" lang="ja-JP" altLang="en-US" dirty="0"/>
          </a:p>
        </p:txBody>
      </p:sp>
    </p:spTree>
    <p:extLst>
      <p:ext uri="{BB962C8B-B14F-4D97-AF65-F5344CB8AC3E}">
        <p14:creationId xmlns:p14="http://schemas.microsoft.com/office/powerpoint/2010/main" val="25818452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E99F84F-98CE-4177-9E5A-4DACE6305D36}" type="datetimeFigureOut">
              <a:rPr kumimoji="1" lang="ja-JP" altLang="en-US" smtClean="0"/>
              <a:t>2022/1/19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C47F0CB-D8FB-4351-88C4-6E8A7B65D7D2}" type="slidenum">
              <a:rPr kumimoji="1" lang="ja-JP" altLang="en-US" smtClean="0"/>
              <a:t>‹#›</a:t>
            </a:fld>
            <a:endParaRPr kumimoji="1" lang="ja-JP" altLang="en-US" dirty="0"/>
          </a:p>
        </p:txBody>
      </p:sp>
    </p:spTree>
    <p:extLst>
      <p:ext uri="{BB962C8B-B14F-4D97-AF65-F5344CB8AC3E}">
        <p14:creationId xmlns:p14="http://schemas.microsoft.com/office/powerpoint/2010/main" val="3865052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E99F84F-98CE-4177-9E5A-4DACE6305D36}" type="datetimeFigureOut">
              <a:rPr kumimoji="1" lang="ja-JP" altLang="en-US" smtClean="0"/>
              <a:t>2022/1/19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C47F0CB-D8FB-4351-88C4-6E8A7B65D7D2}" type="slidenum">
              <a:rPr kumimoji="1" lang="ja-JP" altLang="en-US" smtClean="0"/>
              <a:t>‹#›</a:t>
            </a:fld>
            <a:endParaRPr kumimoji="1" lang="ja-JP" altLang="en-US" dirty="0"/>
          </a:p>
        </p:txBody>
      </p:sp>
    </p:spTree>
    <p:extLst>
      <p:ext uri="{BB962C8B-B14F-4D97-AF65-F5344CB8AC3E}">
        <p14:creationId xmlns:p14="http://schemas.microsoft.com/office/powerpoint/2010/main" val="28257139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E99F84F-98CE-4177-9E5A-4DACE6305D36}" type="datetimeFigureOut">
              <a:rPr kumimoji="1" lang="ja-JP" altLang="en-US" smtClean="0"/>
              <a:t>2022/1/19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C47F0CB-D8FB-4351-88C4-6E8A7B65D7D2}" type="slidenum">
              <a:rPr kumimoji="1" lang="ja-JP" altLang="en-US" smtClean="0"/>
              <a:t>‹#›</a:t>
            </a:fld>
            <a:endParaRPr kumimoji="1" lang="ja-JP" altLang="en-US" dirty="0"/>
          </a:p>
        </p:txBody>
      </p:sp>
    </p:spTree>
    <p:extLst>
      <p:ext uri="{BB962C8B-B14F-4D97-AF65-F5344CB8AC3E}">
        <p14:creationId xmlns:p14="http://schemas.microsoft.com/office/powerpoint/2010/main" val="2532417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E99F84F-98CE-4177-9E5A-4DACE6305D36}" type="datetimeFigureOut">
              <a:rPr kumimoji="1" lang="ja-JP" altLang="en-US" smtClean="0"/>
              <a:t>2022/1/19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C47F0CB-D8FB-4351-88C4-6E8A7B65D7D2}" type="slidenum">
              <a:rPr kumimoji="1" lang="ja-JP" altLang="en-US" smtClean="0"/>
              <a:t>‹#›</a:t>
            </a:fld>
            <a:endParaRPr kumimoji="1" lang="ja-JP" altLang="en-US" dirty="0"/>
          </a:p>
        </p:txBody>
      </p:sp>
    </p:spTree>
    <p:extLst>
      <p:ext uri="{BB962C8B-B14F-4D97-AF65-F5344CB8AC3E}">
        <p14:creationId xmlns:p14="http://schemas.microsoft.com/office/powerpoint/2010/main" val="35606130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E99F84F-98CE-4177-9E5A-4DACE6305D36}" type="datetimeFigureOut">
              <a:rPr kumimoji="1" lang="ja-JP" altLang="en-US" smtClean="0"/>
              <a:t>2022/1/19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C47F0CB-D8FB-4351-88C4-6E8A7B65D7D2}" type="slidenum">
              <a:rPr kumimoji="1" lang="ja-JP" altLang="en-US" smtClean="0"/>
              <a:t>‹#›</a:t>
            </a:fld>
            <a:endParaRPr kumimoji="1" lang="ja-JP" altLang="en-US" dirty="0"/>
          </a:p>
        </p:txBody>
      </p:sp>
    </p:spTree>
    <p:extLst>
      <p:ext uri="{BB962C8B-B14F-4D97-AF65-F5344CB8AC3E}">
        <p14:creationId xmlns:p14="http://schemas.microsoft.com/office/powerpoint/2010/main" val="2610244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E99F84F-98CE-4177-9E5A-4DACE6305D36}" type="datetimeFigureOut">
              <a:rPr kumimoji="1" lang="ja-JP" altLang="en-US" smtClean="0"/>
              <a:t>2022/1/19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C47F0CB-D8FB-4351-88C4-6E8A7B65D7D2}" type="slidenum">
              <a:rPr kumimoji="1" lang="ja-JP" altLang="en-US" smtClean="0"/>
              <a:t>‹#›</a:t>
            </a:fld>
            <a:endParaRPr kumimoji="1" lang="ja-JP" altLang="en-US" dirty="0"/>
          </a:p>
        </p:txBody>
      </p:sp>
    </p:spTree>
    <p:extLst>
      <p:ext uri="{BB962C8B-B14F-4D97-AF65-F5344CB8AC3E}">
        <p14:creationId xmlns:p14="http://schemas.microsoft.com/office/powerpoint/2010/main" val="4092309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E99F84F-98CE-4177-9E5A-4DACE6305D36}" type="datetimeFigureOut">
              <a:rPr kumimoji="1" lang="ja-JP" altLang="en-US" smtClean="0"/>
              <a:t>2022/1/19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FC47F0CB-D8FB-4351-88C4-6E8A7B65D7D2}" type="slidenum">
              <a:rPr kumimoji="1" lang="ja-JP" altLang="en-US" smtClean="0"/>
              <a:t>‹#›</a:t>
            </a:fld>
            <a:endParaRPr kumimoji="1" lang="ja-JP" altLang="en-US" dirty="0"/>
          </a:p>
        </p:txBody>
      </p:sp>
    </p:spTree>
    <p:extLst>
      <p:ext uri="{BB962C8B-B14F-4D97-AF65-F5344CB8AC3E}">
        <p14:creationId xmlns:p14="http://schemas.microsoft.com/office/powerpoint/2010/main" val="30962614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E99F84F-98CE-4177-9E5A-4DACE6305D36}" type="datetimeFigureOut">
              <a:rPr kumimoji="1" lang="ja-JP" altLang="en-US" smtClean="0"/>
              <a:t>2022/1/19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FC47F0CB-D8FB-4351-88C4-6E8A7B65D7D2}" type="slidenum">
              <a:rPr kumimoji="1" lang="ja-JP" altLang="en-US" smtClean="0"/>
              <a:t>‹#›</a:t>
            </a:fld>
            <a:endParaRPr kumimoji="1" lang="ja-JP" altLang="en-US" dirty="0"/>
          </a:p>
        </p:txBody>
      </p:sp>
    </p:spTree>
    <p:extLst>
      <p:ext uri="{BB962C8B-B14F-4D97-AF65-F5344CB8AC3E}">
        <p14:creationId xmlns:p14="http://schemas.microsoft.com/office/powerpoint/2010/main" val="1576665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E99F84F-98CE-4177-9E5A-4DACE6305D36}" type="datetimeFigureOut">
              <a:rPr kumimoji="1" lang="ja-JP" altLang="en-US" smtClean="0"/>
              <a:t>2022/1/19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FC47F0CB-D8FB-4351-88C4-6E8A7B65D7D2}" type="slidenum">
              <a:rPr kumimoji="1" lang="ja-JP" altLang="en-US" smtClean="0"/>
              <a:t>‹#›</a:t>
            </a:fld>
            <a:endParaRPr kumimoji="1" lang="ja-JP" altLang="en-US" dirty="0"/>
          </a:p>
        </p:txBody>
      </p:sp>
    </p:spTree>
    <p:extLst>
      <p:ext uri="{BB962C8B-B14F-4D97-AF65-F5344CB8AC3E}">
        <p14:creationId xmlns:p14="http://schemas.microsoft.com/office/powerpoint/2010/main" val="21028592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E99F84F-98CE-4177-9E5A-4DACE6305D36}" type="datetimeFigureOut">
              <a:rPr kumimoji="1" lang="ja-JP" altLang="en-US" smtClean="0"/>
              <a:t>2022/1/19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C47F0CB-D8FB-4351-88C4-6E8A7B65D7D2}" type="slidenum">
              <a:rPr kumimoji="1" lang="ja-JP" altLang="en-US" smtClean="0"/>
              <a:t>‹#›</a:t>
            </a:fld>
            <a:endParaRPr kumimoji="1" lang="ja-JP" altLang="en-US" dirty="0"/>
          </a:p>
        </p:txBody>
      </p:sp>
    </p:spTree>
    <p:extLst>
      <p:ext uri="{BB962C8B-B14F-4D97-AF65-F5344CB8AC3E}">
        <p14:creationId xmlns:p14="http://schemas.microsoft.com/office/powerpoint/2010/main" val="267580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E99F84F-98CE-4177-9E5A-4DACE6305D36}" type="datetimeFigureOut">
              <a:rPr kumimoji="1" lang="ja-JP" altLang="en-US" smtClean="0"/>
              <a:t>2022/1/19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C47F0CB-D8FB-4351-88C4-6E8A7B65D7D2}" type="slidenum">
              <a:rPr kumimoji="1" lang="ja-JP" altLang="en-US" smtClean="0"/>
              <a:t>‹#›</a:t>
            </a:fld>
            <a:endParaRPr kumimoji="1" lang="ja-JP" altLang="en-US" dirty="0"/>
          </a:p>
        </p:txBody>
      </p:sp>
    </p:spTree>
    <p:extLst>
      <p:ext uri="{BB962C8B-B14F-4D97-AF65-F5344CB8AC3E}">
        <p14:creationId xmlns:p14="http://schemas.microsoft.com/office/powerpoint/2010/main" val="1226802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99F84F-98CE-4177-9E5A-4DACE6305D36}" type="datetimeFigureOut">
              <a:rPr kumimoji="1" lang="ja-JP" altLang="en-US" smtClean="0"/>
              <a:t>2022/1/19</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7F0CB-D8FB-4351-88C4-6E8A7B65D7D2}" type="slidenum">
              <a:rPr kumimoji="1" lang="ja-JP" altLang="en-US" smtClean="0"/>
              <a:t>‹#›</a:t>
            </a:fld>
            <a:endParaRPr kumimoji="1" lang="ja-JP" altLang="en-US" dirty="0"/>
          </a:p>
        </p:txBody>
      </p:sp>
    </p:spTree>
    <p:extLst>
      <p:ext uri="{BB962C8B-B14F-4D97-AF65-F5344CB8AC3E}">
        <p14:creationId xmlns:p14="http://schemas.microsoft.com/office/powerpoint/2010/main" val="2834431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773723"/>
          </a:xfr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fontAlgn="ctr"/>
            <a:r>
              <a:rPr lang="ja-JP" altLang="en-US"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神戸西神</a:t>
            </a:r>
            <a: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RC</a:t>
            </a:r>
            <a:r>
              <a:rPr lang="ja-JP" altLang="en-US"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例会</a:t>
            </a:r>
            <a:endParaRPr kumimoji="1"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0" y="773723"/>
            <a:ext cx="12192000" cy="5709139"/>
          </a:xfrm>
        </p:spPr>
        <p:txBody>
          <a:bodyPr>
            <a:noAutofit/>
          </a:bodyPr>
          <a:lstStyle/>
          <a:p>
            <a:pPr marL="0" indent="0" algn="ctr">
              <a:lnSpc>
                <a:spcPct val="100000"/>
              </a:lnSpc>
              <a:buNone/>
            </a:pPr>
            <a:endParaRPr lang="ja-JP" altLang="en-US" sz="5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gn="ctr">
              <a:lnSpc>
                <a:spcPct val="100000"/>
              </a:lnSpc>
              <a:buNone/>
            </a:pPr>
            <a:endParaRPr lang="en-US" altLang="ja-JP" sz="4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gn="ctr">
              <a:lnSpc>
                <a:spcPct val="100000"/>
              </a:lnSpc>
              <a:buNone/>
            </a:pPr>
            <a:r>
              <a:rPr lang="ja-JP" altLang="en-US" sz="4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ロータリーの理解</a:t>
            </a:r>
            <a:endParaRPr lang="en-US" altLang="ja-JP" sz="4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gn="ctr">
              <a:lnSpc>
                <a:spcPct val="100000"/>
              </a:lnSpc>
              <a:buNone/>
            </a:pPr>
            <a:r>
              <a:rPr lang="ja-JP" altLang="en-US" sz="4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対立と</a:t>
            </a:r>
            <a:r>
              <a:rPr lang="ja-JP" altLang="en-US" sz="4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寛容</a:t>
            </a:r>
            <a:endParaRPr lang="en-US" altLang="ja-JP" sz="4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80000"/>
              </a:lnSpc>
              <a:buNone/>
            </a:pPr>
            <a:endParaRPr lang="ja-JP" altLang="en-US" sz="3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80000"/>
              </a:lnSpc>
              <a:buNone/>
            </a:pPr>
            <a:endParaRPr lang="ja-JP" altLang="en-US" sz="36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80000"/>
              </a:lnSpc>
              <a:buNone/>
            </a:pPr>
            <a:r>
              <a:rPr lang="ja-JP" altLang="en-US" sz="4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2021-22</a:t>
            </a:r>
            <a:r>
              <a:rPr lang="ja-JP" altLang="en-US"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年度</a:t>
            </a:r>
            <a:r>
              <a:rPr lang="en-US" altLang="ja-JP"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地区研修リーダー</a:t>
            </a:r>
          </a:p>
          <a:p>
            <a:pPr marL="0" indent="0">
              <a:lnSpc>
                <a:spcPct val="80000"/>
              </a:lnSpc>
              <a:buNone/>
            </a:pPr>
            <a:r>
              <a:rPr lang="ja-JP" altLang="en-US"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矢野　宗司</a:t>
            </a:r>
            <a:r>
              <a:rPr lang="en-US" altLang="ja-JP"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加古川中央</a:t>
            </a:r>
            <a:r>
              <a:rPr lang="en-US" altLang="ja-JP"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None/>
            </a:pPr>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0" y="0"/>
            <a:ext cx="12192000" cy="6858000"/>
          </a:xfrm>
          <a:prstGeom prst="rect">
            <a:avLst/>
          </a:prstGeom>
          <a:noFill/>
          <a:ln w="38100">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264" y="4032738"/>
            <a:ext cx="3024552" cy="2297723"/>
          </a:xfrm>
          <a:prstGeom prst="rect">
            <a:avLst/>
          </a:prstGeom>
        </p:spPr>
      </p:pic>
    </p:spTree>
    <p:extLst>
      <p:ext uri="{BB962C8B-B14F-4D97-AF65-F5344CB8AC3E}">
        <p14:creationId xmlns:p14="http://schemas.microsoft.com/office/powerpoint/2010/main" val="14311916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668215"/>
          </a:xfr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fontAlgn="ct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職業</a:t>
            </a:r>
            <a:r>
              <a:rPr lang="ja-JP" altLang="en-US"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奉仕はロータリーの根幹か？　</a:t>
            </a:r>
            <a: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0" y="668214"/>
            <a:ext cx="12192000" cy="6189785"/>
          </a:xfrm>
          <a:ln>
            <a:noFill/>
          </a:ln>
        </p:spPr>
        <p:txBody>
          <a:bodyPr>
            <a:normAutofit fontScale="25000" lnSpcReduction="20000"/>
          </a:bodyPr>
          <a:lstStyle/>
          <a:p>
            <a:pPr marL="0" lvl="0" indent="0">
              <a:buNone/>
            </a:pPr>
            <a:r>
              <a:rPr lang="en-US" altLang="ja-JP" sz="11200" b="1" dirty="0" smtClean="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日本の伝統的「職業奉仕」論→「職業倫理」論</a:t>
            </a:r>
            <a:r>
              <a:rPr lang="ja-JP" altLang="en-US" sz="80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smtClean="0">
              <a:solidFill>
                <a:srgbClr val="ED7D31"/>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国際ロータリーの職業奉仕→五大奉仕の一つの奉仕部門としての位置づけ</a:t>
            </a: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本田 博己 日本のロータリー</a:t>
            </a:r>
            <a:r>
              <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周年ビジョン策定特別委員長</a:t>
            </a:r>
            <a:r>
              <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職業奉仕は難しい？　　難しい時は分けて考える。</a:t>
            </a: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・職業奉仕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奉仕の理念のもと、自らの職業を通じて社会に貢献</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奉仕</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さらに、自己の職業上の</a:t>
            </a: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手腕をクラブが開発したプログラムに応える。</a:t>
            </a:r>
            <a:endParaRPr lang="en-US" altLang="ja-JP"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en-US" altLang="ja-JP" sz="80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日本の伝統的な職業倫理論は、</a:t>
            </a:r>
            <a:r>
              <a:rPr lang="ja-JP" altLang="en-US" sz="80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もともとロータリーそのものとは関係なく</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東洋思想</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をもとにした</a:t>
            </a: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江戸時代後期の</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商人</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道徳</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二宮尊徳・近江</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商人</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・石田梅岩等</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並びに近代における指導者</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中村正直・</a:t>
            </a: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福沢諭吉・新渡戸稲造・渋沢栄一等</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先人</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たちの</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教え</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en-US" altLang="ja-JP"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近江商人　商売は菩薩の業、商売道の尊さは、売り買い何れをも益し、世の不足をうずめ、御仏の心にかなう</a:t>
            </a: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もの</a:t>
            </a: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売り手よし、買い手よし、世間よし</a:t>
            </a: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「先義而後利者栄」道義を優先させ、利益を後回しにすることによって、事業は栄える</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rPr>
              <a:t>石田梅岩</a:t>
            </a:r>
            <a:r>
              <a:rPr lang="en-US" altLang="ja-JP" sz="7200" b="1" dirty="0" smtClean="0">
                <a:solidFill>
                  <a:srgbClr val="0070C0"/>
                </a:solidFill>
                <a:latin typeface="メイリオ" panose="020B0604030504040204" pitchFamily="50" charset="-128"/>
                <a:ea typeface="メイリオ" panose="020B0604030504040204" pitchFamily="50" charset="-128"/>
              </a:rPr>
              <a:t>(</a:t>
            </a:r>
            <a:r>
              <a:rPr lang="ja-JP" altLang="en-US" sz="7200" b="1" dirty="0" smtClean="0">
                <a:solidFill>
                  <a:srgbClr val="0070C0"/>
                </a:solidFill>
                <a:latin typeface="メイリオ" panose="020B0604030504040204" pitchFamily="50" charset="-128"/>
                <a:ea typeface="メイリオ" panose="020B0604030504040204" pitchFamily="50" charset="-128"/>
              </a:rPr>
              <a:t>石門心学</a:t>
            </a:r>
            <a:r>
              <a:rPr lang="en-US" altLang="ja-JP" sz="7200" b="1" dirty="0" smtClean="0">
                <a:solidFill>
                  <a:srgbClr val="0070C0"/>
                </a:solidFill>
                <a:latin typeface="メイリオ" panose="020B0604030504040204" pitchFamily="50" charset="-128"/>
                <a:ea typeface="メイリオ" panose="020B0604030504040204" pitchFamily="50" charset="-128"/>
              </a:rPr>
              <a:t>)</a:t>
            </a:r>
            <a:r>
              <a:rPr lang="ja-JP" altLang="en-US" sz="7200" b="1" dirty="0" smtClean="0">
                <a:solidFill>
                  <a:srgbClr val="0070C0"/>
                </a:solidFill>
                <a:latin typeface="メイリオ" panose="020B0604030504040204" pitchFamily="50" charset="-128"/>
                <a:ea typeface="メイリオ" panose="020B0604030504040204" pitchFamily="50" charset="-128"/>
              </a:rPr>
              <a:t>　　金銭第一主義に走りがちな商人に、人間として義理をはっきり自覚させ、倫理観を与えた。</a:t>
            </a: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rPr>
              <a:t>　 一升の水に油一滴入れる時は、一面に油の如く見</a:t>
            </a:r>
            <a:r>
              <a:rPr lang="ja-JP" altLang="en-US" sz="7200" b="1" dirty="0" err="1" smtClean="0">
                <a:solidFill>
                  <a:srgbClr val="0070C0"/>
                </a:solidFill>
                <a:latin typeface="メイリオ" panose="020B0604030504040204" pitchFamily="50" charset="-128"/>
                <a:ea typeface="メイリオ" panose="020B0604030504040204" pitchFamily="50" charset="-128"/>
              </a:rPr>
              <a:t>ゆ</a:t>
            </a:r>
            <a:r>
              <a:rPr lang="ja-JP" altLang="en-US" sz="7200" b="1" dirty="0" smtClean="0">
                <a:solidFill>
                  <a:srgbClr val="0070C0"/>
                </a:solidFill>
                <a:latin typeface="メイリオ" panose="020B0604030504040204" pitchFamily="50" charset="-128"/>
                <a:ea typeface="メイリオ" panose="020B0604030504040204" pitchFamily="50" charset="-128"/>
              </a:rPr>
              <a:t>。ここを以てこの水用に立たず。売買の利もかくの如し。</a:t>
            </a: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rPr>
              <a:t>　 百目の不義の金が九百目の金を皆不義の金にするなり。</a:t>
            </a:r>
            <a:endParaRPr lang="ja-JP" altLang="en-US" sz="7200" b="1" dirty="0">
              <a:solidFill>
                <a:srgbClr val="FF0000"/>
              </a:solidFill>
              <a:latin typeface="メイリオ" panose="020B0604030504040204" pitchFamily="50" charset="-128"/>
              <a:ea typeface="メイリオ" panose="020B0604030504040204" pitchFamily="50" charset="-128"/>
            </a:endParaRPr>
          </a:p>
          <a:p>
            <a:pPr marL="0" lvl="0" indent="0">
              <a:buNone/>
            </a:pPr>
            <a:endParaRPr lang="en-US" altLang="ja-JP"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8000" b="1"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u="sng"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6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11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5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6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5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5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0" y="0"/>
            <a:ext cx="12192000" cy="6858000"/>
          </a:xfrm>
          <a:prstGeom prst="rect">
            <a:avLst/>
          </a:prstGeom>
          <a:noFill/>
          <a:ln w="38100">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Tree>
    <p:extLst>
      <p:ext uri="{BB962C8B-B14F-4D97-AF65-F5344CB8AC3E}">
        <p14:creationId xmlns:p14="http://schemas.microsoft.com/office/powerpoint/2010/main" val="42497923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fade">
                                      <p:cBhvr>
                                        <p:cTn id="34" dur="500"/>
                                        <p:tgtEl>
                                          <p:spTgt spid="3">
                                            <p:txEl>
                                              <p:pRg st="12" end="12"/>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fade">
                                      <p:cBhvr>
                                        <p:cTn id="40" dur="500"/>
                                        <p:tgtEl>
                                          <p:spTgt spid="3">
                                            <p:txEl>
                                              <p:pRg st="14" end="14"/>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animEffect transition="in" filter="fade">
                                      <p:cBhvr>
                                        <p:cTn id="43" dur="500"/>
                                        <p:tgtEl>
                                          <p:spTgt spid="3">
                                            <p:txEl>
                                              <p:pRg st="15" end="15"/>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6" end="16"/>
                                            </p:txEl>
                                          </p:spTgt>
                                        </p:tgtEl>
                                        <p:attrNameLst>
                                          <p:attrName>style.visibility</p:attrName>
                                        </p:attrNameLst>
                                      </p:cBhvr>
                                      <p:to>
                                        <p:strVal val="visible"/>
                                      </p:to>
                                    </p:set>
                                    <p:animEffect transition="in" filter="fade">
                                      <p:cBhvr>
                                        <p:cTn id="46" dur="500"/>
                                        <p:tgtEl>
                                          <p:spTgt spid="3">
                                            <p:txEl>
                                              <p:pRg st="16" end="16"/>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7" end="17"/>
                                            </p:txEl>
                                          </p:spTgt>
                                        </p:tgtEl>
                                        <p:attrNameLst>
                                          <p:attrName>style.visibility</p:attrName>
                                        </p:attrNameLst>
                                      </p:cBhvr>
                                      <p:to>
                                        <p:strVal val="visible"/>
                                      </p:to>
                                    </p:set>
                                    <p:animEffect transition="in" filter="fade">
                                      <p:cBhvr>
                                        <p:cTn id="49" dur="500"/>
                                        <p:tgtEl>
                                          <p:spTgt spid="3">
                                            <p:txEl>
                                              <p:pRg st="17" end="17"/>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20" end="20"/>
                                            </p:txEl>
                                          </p:spTgt>
                                        </p:tgtEl>
                                        <p:attrNameLst>
                                          <p:attrName>style.visibility</p:attrName>
                                        </p:attrNameLst>
                                      </p:cBhvr>
                                      <p:to>
                                        <p:strVal val="visible"/>
                                      </p:to>
                                    </p:set>
                                    <p:animEffect transition="in" filter="fade">
                                      <p:cBhvr>
                                        <p:cTn id="52" dur="500"/>
                                        <p:tgtEl>
                                          <p:spTgt spid="3">
                                            <p:txEl>
                                              <p:pRg st="20" end="20"/>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21" end="21"/>
                                            </p:txEl>
                                          </p:spTgt>
                                        </p:tgtEl>
                                        <p:attrNameLst>
                                          <p:attrName>style.visibility</p:attrName>
                                        </p:attrNameLst>
                                      </p:cBhvr>
                                      <p:to>
                                        <p:strVal val="visible"/>
                                      </p:to>
                                    </p:set>
                                    <p:animEffect transition="in" filter="fade">
                                      <p:cBhvr>
                                        <p:cTn id="55" dur="500"/>
                                        <p:tgtEl>
                                          <p:spTgt spid="3">
                                            <p:txEl>
                                              <p:pRg st="21" end="21"/>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3">
                                            <p:txEl>
                                              <p:pRg st="22" end="22"/>
                                            </p:txEl>
                                          </p:spTgt>
                                        </p:tgtEl>
                                        <p:attrNameLst>
                                          <p:attrName>style.visibility</p:attrName>
                                        </p:attrNameLst>
                                      </p:cBhvr>
                                      <p:to>
                                        <p:strVal val="visible"/>
                                      </p:to>
                                    </p:set>
                                    <p:animEffect transition="in" filter="fade">
                                      <p:cBhvr>
                                        <p:cTn id="58" dur="500"/>
                                        <p:tgtEl>
                                          <p:spTgt spid="3">
                                            <p:txEl>
                                              <p:pRg st="22" end="22"/>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3">
                                            <p:txEl>
                                              <p:pRg st="23" end="23"/>
                                            </p:txEl>
                                          </p:spTgt>
                                        </p:tgtEl>
                                        <p:attrNameLst>
                                          <p:attrName>style.visibility</p:attrName>
                                        </p:attrNameLst>
                                      </p:cBhvr>
                                      <p:to>
                                        <p:strVal val="visible"/>
                                      </p:to>
                                    </p:set>
                                    <p:animEffect transition="in" filter="fade">
                                      <p:cBhvr>
                                        <p:cTn id="61" dur="500"/>
                                        <p:tgtEl>
                                          <p:spTgt spid="3">
                                            <p:txEl>
                                              <p:pRg st="23" end="23"/>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3">
                                            <p:txEl>
                                              <p:pRg st="24" end="24"/>
                                            </p:txEl>
                                          </p:spTgt>
                                        </p:tgtEl>
                                        <p:attrNameLst>
                                          <p:attrName>style.visibility</p:attrName>
                                        </p:attrNameLst>
                                      </p:cBhvr>
                                      <p:to>
                                        <p:strVal val="visible"/>
                                      </p:to>
                                    </p:set>
                                    <p:animEffect transition="in" filter="fade">
                                      <p:cBhvr>
                                        <p:cTn id="64" dur="500"/>
                                        <p:tgtEl>
                                          <p:spTgt spid="3">
                                            <p:txEl>
                                              <p:pRg st="24" end="24"/>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3">
                                            <p:txEl>
                                              <p:pRg st="25" end="25"/>
                                            </p:txEl>
                                          </p:spTgt>
                                        </p:tgtEl>
                                        <p:attrNameLst>
                                          <p:attrName>style.visibility</p:attrName>
                                        </p:attrNameLst>
                                      </p:cBhvr>
                                      <p:to>
                                        <p:strVal val="visible"/>
                                      </p:to>
                                    </p:set>
                                    <p:animEffect transition="in" filter="fade">
                                      <p:cBhvr>
                                        <p:cTn id="67" dur="500"/>
                                        <p:tgtEl>
                                          <p:spTgt spid="3">
                                            <p:txEl>
                                              <p:pRg st="25" end="25"/>
                                            </p:txEl>
                                          </p:spTgt>
                                        </p:tgtEl>
                                      </p:cBhvr>
                                    </p:animEffect>
                                  </p:childTnLst>
                                </p:cTn>
                              </p:par>
                              <p:par>
                                <p:cTn id="68" presetID="10" presetClass="entr" presetSubtype="0" fill="hold" nodeType="withEffect">
                                  <p:stCondLst>
                                    <p:cond delay="0"/>
                                  </p:stCondLst>
                                  <p:childTnLst>
                                    <p:set>
                                      <p:cBhvr>
                                        <p:cTn id="69" dur="1" fill="hold">
                                          <p:stCondLst>
                                            <p:cond delay="0"/>
                                          </p:stCondLst>
                                        </p:cTn>
                                        <p:tgtEl>
                                          <p:spTgt spid="3">
                                            <p:txEl>
                                              <p:pRg st="26" end="26"/>
                                            </p:txEl>
                                          </p:spTgt>
                                        </p:tgtEl>
                                        <p:attrNameLst>
                                          <p:attrName>style.visibility</p:attrName>
                                        </p:attrNameLst>
                                      </p:cBhvr>
                                      <p:to>
                                        <p:strVal val="visible"/>
                                      </p:to>
                                    </p:set>
                                    <p:animEffect transition="in" filter="fade">
                                      <p:cBhvr>
                                        <p:cTn id="70" dur="500"/>
                                        <p:tgtEl>
                                          <p:spTgt spid="3">
                                            <p:txEl>
                                              <p:pRg st="26" end="26"/>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3">
                                            <p:txEl>
                                              <p:pRg st="27" end="27"/>
                                            </p:txEl>
                                          </p:spTgt>
                                        </p:tgtEl>
                                        <p:attrNameLst>
                                          <p:attrName>style.visibility</p:attrName>
                                        </p:attrNameLst>
                                      </p:cBhvr>
                                      <p:to>
                                        <p:strVal val="visible"/>
                                      </p:to>
                                    </p:set>
                                    <p:animEffect transition="in" filter="fade">
                                      <p:cBhvr>
                                        <p:cTn id="73" dur="500"/>
                                        <p:tgtEl>
                                          <p:spTgt spid="3">
                                            <p:txEl>
                                              <p:pRg st="27" end="27"/>
                                            </p:txEl>
                                          </p:spTgt>
                                        </p:tgtEl>
                                      </p:cBhvr>
                                    </p:animEffect>
                                  </p:childTnLst>
                                </p:cTn>
                              </p:par>
                              <p:par>
                                <p:cTn id="74" presetID="10" presetClass="entr" presetSubtype="0" fill="hold" nodeType="withEffect">
                                  <p:stCondLst>
                                    <p:cond delay="0"/>
                                  </p:stCondLst>
                                  <p:childTnLst>
                                    <p:set>
                                      <p:cBhvr>
                                        <p:cTn id="75" dur="1" fill="hold">
                                          <p:stCondLst>
                                            <p:cond delay="0"/>
                                          </p:stCondLst>
                                        </p:cTn>
                                        <p:tgtEl>
                                          <p:spTgt spid="3">
                                            <p:txEl>
                                              <p:pRg st="28" end="28"/>
                                            </p:txEl>
                                          </p:spTgt>
                                        </p:tgtEl>
                                        <p:attrNameLst>
                                          <p:attrName>style.visibility</p:attrName>
                                        </p:attrNameLst>
                                      </p:cBhvr>
                                      <p:to>
                                        <p:strVal val="visible"/>
                                      </p:to>
                                    </p:set>
                                    <p:animEffect transition="in" filter="fade">
                                      <p:cBhvr>
                                        <p:cTn id="76" dur="500"/>
                                        <p:tgtEl>
                                          <p:spTgt spid="3">
                                            <p:txEl>
                                              <p:pRg st="28" end="28"/>
                                            </p:txEl>
                                          </p:spTgt>
                                        </p:tgtEl>
                                      </p:cBhvr>
                                    </p:animEffect>
                                  </p:childTnLst>
                                </p:cTn>
                              </p:par>
                              <p:par>
                                <p:cTn id="77" presetID="10" presetClass="entr" presetSubtype="0" fill="hold" nodeType="withEffect">
                                  <p:stCondLst>
                                    <p:cond delay="0"/>
                                  </p:stCondLst>
                                  <p:childTnLst>
                                    <p:set>
                                      <p:cBhvr>
                                        <p:cTn id="78" dur="1" fill="hold">
                                          <p:stCondLst>
                                            <p:cond delay="0"/>
                                          </p:stCondLst>
                                        </p:cTn>
                                        <p:tgtEl>
                                          <p:spTgt spid="3">
                                            <p:txEl>
                                              <p:pRg st="29" end="29"/>
                                            </p:txEl>
                                          </p:spTgt>
                                        </p:tgtEl>
                                        <p:attrNameLst>
                                          <p:attrName>style.visibility</p:attrName>
                                        </p:attrNameLst>
                                      </p:cBhvr>
                                      <p:to>
                                        <p:strVal val="visible"/>
                                      </p:to>
                                    </p:set>
                                    <p:animEffect transition="in" filter="fade">
                                      <p:cBhvr>
                                        <p:cTn id="79" dur="500"/>
                                        <p:tgtEl>
                                          <p:spTgt spid="3">
                                            <p:txEl>
                                              <p:pRg st="29" end="29"/>
                                            </p:txEl>
                                          </p:spTgt>
                                        </p:tgtEl>
                                      </p:cBhvr>
                                    </p:animEffect>
                                  </p:childTnLst>
                                </p:cTn>
                              </p:par>
                              <p:par>
                                <p:cTn id="80" presetID="10" presetClass="entr" presetSubtype="0" fill="hold" nodeType="withEffect">
                                  <p:stCondLst>
                                    <p:cond delay="0"/>
                                  </p:stCondLst>
                                  <p:childTnLst>
                                    <p:set>
                                      <p:cBhvr>
                                        <p:cTn id="81" dur="1" fill="hold">
                                          <p:stCondLst>
                                            <p:cond delay="0"/>
                                          </p:stCondLst>
                                        </p:cTn>
                                        <p:tgtEl>
                                          <p:spTgt spid="3">
                                            <p:txEl>
                                              <p:pRg st="30" end="30"/>
                                            </p:txEl>
                                          </p:spTgt>
                                        </p:tgtEl>
                                        <p:attrNameLst>
                                          <p:attrName>style.visibility</p:attrName>
                                        </p:attrNameLst>
                                      </p:cBhvr>
                                      <p:to>
                                        <p:strVal val="visible"/>
                                      </p:to>
                                    </p:set>
                                    <p:animEffect transition="in" filter="fade">
                                      <p:cBhvr>
                                        <p:cTn id="82" dur="500"/>
                                        <p:tgtEl>
                                          <p:spTgt spid="3">
                                            <p:txEl>
                                              <p:pRg st="30" end="30"/>
                                            </p:txEl>
                                          </p:spTgt>
                                        </p:tgtEl>
                                      </p:cBhvr>
                                    </p:animEffect>
                                  </p:childTnLst>
                                </p:cTn>
                              </p:par>
                              <p:par>
                                <p:cTn id="83" presetID="10" presetClass="entr" presetSubtype="0" fill="hold" nodeType="withEffect">
                                  <p:stCondLst>
                                    <p:cond delay="0"/>
                                  </p:stCondLst>
                                  <p:childTnLst>
                                    <p:set>
                                      <p:cBhvr>
                                        <p:cTn id="84" dur="1" fill="hold">
                                          <p:stCondLst>
                                            <p:cond delay="0"/>
                                          </p:stCondLst>
                                        </p:cTn>
                                        <p:tgtEl>
                                          <p:spTgt spid="3">
                                            <p:txEl>
                                              <p:pRg st="31" end="31"/>
                                            </p:txEl>
                                          </p:spTgt>
                                        </p:tgtEl>
                                        <p:attrNameLst>
                                          <p:attrName>style.visibility</p:attrName>
                                        </p:attrNameLst>
                                      </p:cBhvr>
                                      <p:to>
                                        <p:strVal val="visible"/>
                                      </p:to>
                                    </p:set>
                                    <p:animEffect transition="in" filter="fade">
                                      <p:cBhvr>
                                        <p:cTn id="85" dur="500"/>
                                        <p:tgtEl>
                                          <p:spTgt spid="3">
                                            <p:txEl>
                                              <p:pRg st="31" end="31"/>
                                            </p:txEl>
                                          </p:spTgt>
                                        </p:tgtEl>
                                      </p:cBhvr>
                                    </p:animEffect>
                                  </p:childTnLst>
                                </p:cTn>
                              </p:par>
                              <p:par>
                                <p:cTn id="86" presetID="10" presetClass="entr" presetSubtype="0" fill="hold" nodeType="withEffect">
                                  <p:stCondLst>
                                    <p:cond delay="0"/>
                                  </p:stCondLst>
                                  <p:childTnLst>
                                    <p:set>
                                      <p:cBhvr>
                                        <p:cTn id="87" dur="1" fill="hold">
                                          <p:stCondLst>
                                            <p:cond delay="0"/>
                                          </p:stCondLst>
                                        </p:cTn>
                                        <p:tgtEl>
                                          <p:spTgt spid="3">
                                            <p:txEl>
                                              <p:pRg st="33" end="33"/>
                                            </p:txEl>
                                          </p:spTgt>
                                        </p:tgtEl>
                                        <p:attrNameLst>
                                          <p:attrName>style.visibility</p:attrName>
                                        </p:attrNameLst>
                                      </p:cBhvr>
                                      <p:to>
                                        <p:strVal val="visible"/>
                                      </p:to>
                                    </p:set>
                                    <p:animEffect transition="in" filter="fade">
                                      <p:cBhvr>
                                        <p:cTn id="88" dur="500"/>
                                        <p:tgtEl>
                                          <p:spTgt spid="3">
                                            <p:txEl>
                                              <p:pRg st="33" end="33"/>
                                            </p:txEl>
                                          </p:spTgt>
                                        </p:tgtEl>
                                      </p:cBhvr>
                                    </p:animEffect>
                                  </p:childTnLst>
                                </p:cTn>
                              </p:par>
                              <p:par>
                                <p:cTn id="89" presetID="10" presetClass="entr" presetSubtype="0" fill="hold" nodeType="withEffect">
                                  <p:stCondLst>
                                    <p:cond delay="0"/>
                                  </p:stCondLst>
                                  <p:childTnLst>
                                    <p:set>
                                      <p:cBhvr>
                                        <p:cTn id="90" dur="1" fill="hold">
                                          <p:stCondLst>
                                            <p:cond delay="0"/>
                                          </p:stCondLst>
                                        </p:cTn>
                                        <p:tgtEl>
                                          <p:spTgt spid="3">
                                            <p:txEl>
                                              <p:pRg st="34" end="34"/>
                                            </p:txEl>
                                          </p:spTgt>
                                        </p:tgtEl>
                                        <p:attrNameLst>
                                          <p:attrName>style.visibility</p:attrName>
                                        </p:attrNameLst>
                                      </p:cBhvr>
                                      <p:to>
                                        <p:strVal val="visible"/>
                                      </p:to>
                                    </p:set>
                                    <p:animEffect transition="in" filter="fade">
                                      <p:cBhvr>
                                        <p:cTn id="91" dur="500"/>
                                        <p:tgtEl>
                                          <p:spTgt spid="3">
                                            <p:txEl>
                                              <p:pRg st="34" end="34"/>
                                            </p:txEl>
                                          </p:spTgt>
                                        </p:tgtEl>
                                      </p:cBhvr>
                                    </p:animEffect>
                                  </p:childTnLst>
                                </p:cTn>
                              </p:par>
                              <p:par>
                                <p:cTn id="92" presetID="10" presetClass="entr" presetSubtype="0" fill="hold" nodeType="withEffect">
                                  <p:stCondLst>
                                    <p:cond delay="0"/>
                                  </p:stCondLst>
                                  <p:childTnLst>
                                    <p:set>
                                      <p:cBhvr>
                                        <p:cTn id="93" dur="1" fill="hold">
                                          <p:stCondLst>
                                            <p:cond delay="0"/>
                                          </p:stCondLst>
                                        </p:cTn>
                                        <p:tgtEl>
                                          <p:spTgt spid="3">
                                            <p:txEl>
                                              <p:pRg st="35" end="35"/>
                                            </p:txEl>
                                          </p:spTgt>
                                        </p:tgtEl>
                                        <p:attrNameLst>
                                          <p:attrName>style.visibility</p:attrName>
                                        </p:attrNameLst>
                                      </p:cBhvr>
                                      <p:to>
                                        <p:strVal val="visible"/>
                                      </p:to>
                                    </p:set>
                                    <p:animEffect transition="in" filter="fade">
                                      <p:cBhvr>
                                        <p:cTn id="94" dur="500"/>
                                        <p:tgtEl>
                                          <p:spTgt spid="3">
                                            <p:txEl>
                                              <p:pRg st="35" end="35"/>
                                            </p:txEl>
                                          </p:spTgt>
                                        </p:tgtEl>
                                      </p:cBhvr>
                                    </p:animEffect>
                                  </p:childTnLst>
                                </p:cTn>
                              </p:par>
                              <p:par>
                                <p:cTn id="95" presetID="10" presetClass="entr" presetSubtype="0" fill="hold" nodeType="withEffect">
                                  <p:stCondLst>
                                    <p:cond delay="0"/>
                                  </p:stCondLst>
                                  <p:childTnLst>
                                    <p:set>
                                      <p:cBhvr>
                                        <p:cTn id="96" dur="1" fill="hold">
                                          <p:stCondLst>
                                            <p:cond delay="0"/>
                                          </p:stCondLst>
                                        </p:cTn>
                                        <p:tgtEl>
                                          <p:spTgt spid="3">
                                            <p:txEl>
                                              <p:pRg st="36" end="36"/>
                                            </p:txEl>
                                          </p:spTgt>
                                        </p:tgtEl>
                                        <p:attrNameLst>
                                          <p:attrName>style.visibility</p:attrName>
                                        </p:attrNameLst>
                                      </p:cBhvr>
                                      <p:to>
                                        <p:strVal val="visible"/>
                                      </p:to>
                                    </p:set>
                                    <p:animEffect transition="in" filter="fade">
                                      <p:cBhvr>
                                        <p:cTn id="97" dur="500"/>
                                        <p:tgtEl>
                                          <p:spTgt spid="3">
                                            <p:txEl>
                                              <p:pRg st="36" end="36"/>
                                            </p:txEl>
                                          </p:spTgt>
                                        </p:tgtEl>
                                      </p:cBhvr>
                                    </p:animEffect>
                                  </p:childTnLst>
                                </p:cTn>
                              </p:par>
                              <p:par>
                                <p:cTn id="98" presetID="10" presetClass="entr" presetSubtype="0" fill="hold" nodeType="withEffect">
                                  <p:stCondLst>
                                    <p:cond delay="0"/>
                                  </p:stCondLst>
                                  <p:childTnLst>
                                    <p:set>
                                      <p:cBhvr>
                                        <p:cTn id="99" dur="1" fill="hold">
                                          <p:stCondLst>
                                            <p:cond delay="0"/>
                                          </p:stCondLst>
                                        </p:cTn>
                                        <p:tgtEl>
                                          <p:spTgt spid="3">
                                            <p:txEl>
                                              <p:pRg st="37" end="37"/>
                                            </p:txEl>
                                          </p:spTgt>
                                        </p:tgtEl>
                                        <p:attrNameLst>
                                          <p:attrName>style.visibility</p:attrName>
                                        </p:attrNameLst>
                                      </p:cBhvr>
                                      <p:to>
                                        <p:strVal val="visible"/>
                                      </p:to>
                                    </p:set>
                                    <p:animEffect transition="in" filter="fade">
                                      <p:cBhvr>
                                        <p:cTn id="100" dur="500"/>
                                        <p:tgtEl>
                                          <p:spTgt spid="3">
                                            <p:txEl>
                                              <p:pRg st="37" end="3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
            <a:ext cx="12192000" cy="696573"/>
          </a:xfr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fontAlgn="ct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職業奉仕はロータリーの根幹か？　</a:t>
            </a:r>
            <a: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(3)</a:t>
            </a:r>
            <a:endParaRPr kumimoji="1"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プレースホルダー 3"/>
          <p:cNvSpPr>
            <a:spLocks noGrp="1"/>
          </p:cNvSpPr>
          <p:nvPr>
            <p:ph type="body" idx="1"/>
          </p:nvPr>
        </p:nvSpPr>
        <p:spPr>
          <a:xfrm>
            <a:off x="839788" y="1101970"/>
            <a:ext cx="5157787" cy="785445"/>
          </a:xfrm>
        </p:spPr>
        <p:txBody>
          <a:bodyPr/>
          <a:lstStyle/>
          <a:p>
            <a:r>
              <a:rPr kumimoji="1" lang="ja-JP" altLang="en-US" dirty="0" smtClean="0"/>
              <a:t>　　　　　</a:t>
            </a:r>
            <a:endParaRPr kumimoji="1" lang="ja-JP" altLang="en-US" sz="3200" dirty="0"/>
          </a:p>
        </p:txBody>
      </p:sp>
      <p:sp>
        <p:nvSpPr>
          <p:cNvPr id="6" name="テキスト プレースホルダー 5"/>
          <p:cNvSpPr>
            <a:spLocks noGrp="1"/>
          </p:cNvSpPr>
          <p:nvPr>
            <p:ph type="body" sz="quarter" idx="3"/>
          </p:nvPr>
        </p:nvSpPr>
        <p:spPr>
          <a:xfrm>
            <a:off x="6172200" y="1314696"/>
            <a:ext cx="5183188" cy="572719"/>
          </a:xfrm>
        </p:spPr>
        <p:txBody>
          <a:bodyPr>
            <a:normAutofit/>
          </a:bodyPr>
          <a:lstStyle/>
          <a:p>
            <a:r>
              <a:rPr kumimoji="1" lang="ja-JP" altLang="en-US" sz="2800" dirty="0" smtClean="0"/>
              <a:t>　　　　　</a:t>
            </a:r>
            <a:r>
              <a:rPr kumimoji="1" lang="ja-JP" altLang="en-US" sz="3200" dirty="0" smtClean="0"/>
              <a:t>　</a:t>
            </a:r>
            <a:endParaRPr kumimoji="1" lang="ja-JP" altLang="en-US" sz="3200" dirty="0"/>
          </a:p>
        </p:txBody>
      </p:sp>
      <p:sp>
        <p:nvSpPr>
          <p:cNvPr id="7" name="正方形/長方形 6"/>
          <p:cNvSpPr/>
          <p:nvPr/>
        </p:nvSpPr>
        <p:spPr>
          <a:xfrm>
            <a:off x="0" y="0"/>
            <a:ext cx="12192000" cy="6858000"/>
          </a:xfrm>
          <a:prstGeom prst="rect">
            <a:avLst/>
          </a:prstGeom>
          <a:noFill/>
          <a:ln w="38100">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
        <p:nvSpPr>
          <p:cNvPr id="9" name="コンテンツ プレースホルダー 8"/>
          <p:cNvSpPr>
            <a:spLocks noGrp="1"/>
          </p:cNvSpPr>
          <p:nvPr>
            <p:ph sz="half" idx="2"/>
          </p:nvPr>
        </p:nvSpPr>
        <p:spPr>
          <a:xfrm>
            <a:off x="177800" y="926123"/>
            <a:ext cx="11823700" cy="5950411"/>
          </a:xfrm>
        </p:spPr>
        <p:txBody>
          <a:bodyPr>
            <a:normAutofit fontScale="25000" lnSpcReduction="20000"/>
          </a:bodyPr>
          <a:lstStyle/>
          <a:p>
            <a:pPr marL="0" indent="0">
              <a:buNone/>
            </a:pPr>
            <a:r>
              <a:rPr lang="ja-JP" altLang="en-US" sz="29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1928</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 ジャーナリストであった大阪</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RC</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の土屋大夢</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元作</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太平洋地域ロータリー大会で</a:t>
            </a:r>
          </a:p>
          <a:p>
            <a:pPr marL="0" indent="0">
              <a:buNone/>
            </a:pP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「ロータリー以前の偉大なるロータリアン」というテーマで二宮尊徳の教えについて講演</a:t>
            </a: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31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1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indent="0">
              <a:buNone/>
            </a:pPr>
            <a:r>
              <a:rPr lang="ja-JP" altLang="en-US" sz="3100" b="1" dirty="0">
                <a:solidFill>
                  <a:srgbClr val="0070C0"/>
                </a:solidFill>
                <a:latin typeface="メイリオ" panose="020B0604030504040204" pitchFamily="50" charset="-128"/>
                <a:ea typeface="メイリオ" panose="020B0604030504040204" pitchFamily="50" charset="-128"/>
              </a:rPr>
              <a:t>　</a:t>
            </a:r>
            <a:r>
              <a:rPr lang="ja-JP" altLang="en-US" sz="3100" b="1" dirty="0" smtClean="0">
                <a:solidFill>
                  <a:srgbClr val="0070C0"/>
                </a:solidFill>
                <a:latin typeface="メイリオ" panose="020B0604030504040204" pitchFamily="50" charset="-128"/>
                <a:ea typeface="メイリオ" panose="020B0604030504040204" pitchFamily="50" charset="-128"/>
              </a:rPr>
              <a:t> </a:t>
            </a:r>
          </a:p>
          <a:p>
            <a:pPr marL="0" indent="0">
              <a:buNone/>
            </a:pPr>
            <a:r>
              <a:rPr lang="ja-JP" altLang="en-US" sz="3100" b="1" dirty="0">
                <a:solidFill>
                  <a:srgbClr val="FF0000"/>
                </a:solidFill>
                <a:latin typeface="メイリオ" panose="020B0604030504040204" pitchFamily="50" charset="-128"/>
                <a:ea typeface="メイリオ" panose="020B0604030504040204" pitchFamily="50" charset="-128"/>
              </a:rPr>
              <a:t>　 </a:t>
            </a:r>
            <a:endParaRPr lang="ja-JP" altLang="en-US" sz="3100" b="1" dirty="0" smtClean="0">
              <a:solidFill>
                <a:srgbClr val="0070C0"/>
              </a:solidFill>
              <a:latin typeface="メイリオ" panose="020B0604030504040204" pitchFamily="50" charset="-128"/>
              <a:ea typeface="メイリオ" panose="020B0604030504040204" pitchFamily="50" charset="-128"/>
            </a:endParaRPr>
          </a:p>
          <a:p>
            <a:pPr marL="0" indent="0">
              <a:buNone/>
            </a:pPr>
            <a:r>
              <a:rPr lang="ja-JP" altLang="en-US" sz="3100" dirty="0">
                <a:solidFill>
                  <a:srgbClr val="FF0000"/>
                </a:solidFill>
                <a:latin typeface="メイリオ" panose="020B0604030504040204" pitchFamily="50" charset="-128"/>
                <a:ea typeface="メイリオ" panose="020B0604030504040204" pitchFamily="50" charset="-128"/>
              </a:rPr>
              <a:t> </a:t>
            </a:r>
            <a:r>
              <a:rPr lang="ja-JP" altLang="en-US" sz="3100" b="1" dirty="0" smtClean="0">
                <a:solidFill>
                  <a:srgbClr val="0070C0"/>
                </a:solidFill>
                <a:latin typeface="メイリオ" panose="020B0604030504040204" pitchFamily="50" charset="-128"/>
                <a:ea typeface="メイリオ" panose="020B0604030504040204" pitchFamily="50" charset="-128"/>
              </a:rPr>
              <a:t>  </a:t>
            </a:r>
          </a:p>
          <a:p>
            <a:pPr marL="0" indent="0">
              <a:buNone/>
            </a:pPr>
            <a:endParaRPr lang="ja-JP" altLang="en-US" sz="3100" b="1" dirty="0" smtClean="0">
              <a:solidFill>
                <a:srgbClr val="0070C0"/>
              </a:solidFill>
              <a:latin typeface="メイリオ" panose="020B0604030504040204" pitchFamily="50" charset="-128"/>
              <a:ea typeface="メイリオ" panose="020B0604030504040204" pitchFamily="50" charset="-128"/>
            </a:endParaRPr>
          </a:p>
          <a:p>
            <a:pPr marL="0" indent="0">
              <a:buNone/>
            </a:pPr>
            <a:r>
              <a:rPr lang="ja-JP" altLang="en-US"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5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中村正直</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西国立志編</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冒頭「天は自ら助くる者を助</a:t>
            </a:r>
            <a:r>
              <a:rPr lang="ja-JP" altLang="en-US" sz="7200" b="1" dirty="0" err="1"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く</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西洋の歴史上の人物数百人の成功談を並べ、勤勉、</a:t>
            </a: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忍耐、節約といった個人主義的道徳を説く。</a:t>
            </a:r>
            <a:endPar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福沢諭吉</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学問ノススメ</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心身の独立を全うし、自らのその身を尊重して人</a:t>
            </a:r>
            <a:r>
              <a:rPr lang="ja-JP" altLang="en-US" sz="7200" b="1" dirty="0" err="1"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たるの</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品位を辱めざる。之を独立自</a:t>
            </a:r>
            <a:endPar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尊の人と云う。</a:t>
            </a:r>
            <a:endPar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7200" dirty="0">
              <a:solidFill>
                <a:srgbClr val="0070C0"/>
              </a:solidFill>
              <a:latin typeface="メイリオ" panose="020B0604030504040204" pitchFamily="50" charset="-128"/>
              <a:ea typeface="メイリオ" panose="020B0604030504040204" pitchFamily="50" charset="-128"/>
            </a:endParaRPr>
          </a:p>
          <a:p>
            <a:pPr marL="0" indent="0">
              <a:buNone/>
            </a:pPr>
            <a:r>
              <a:rPr lang="ja-JP" altLang="en-US" sz="8000" dirty="0" smtClean="0">
                <a:solidFill>
                  <a:srgbClr val="0070C0"/>
                </a:solidFill>
              </a:rPr>
              <a:t>　</a:t>
            </a:r>
            <a:endParaRPr lang="ja-JP" altLang="en-US" sz="8000" b="1" dirty="0" smtClean="0">
              <a:solidFill>
                <a:srgbClr val="0070C0"/>
              </a:solidFill>
            </a:endParaRPr>
          </a:p>
        </p:txBody>
      </p:sp>
      <p:sp>
        <p:nvSpPr>
          <p:cNvPr id="3" name="正方形/長方形 2"/>
          <p:cNvSpPr/>
          <p:nvPr/>
        </p:nvSpPr>
        <p:spPr>
          <a:xfrm>
            <a:off x="316523" y="1570892"/>
            <a:ext cx="11354108" cy="3416320"/>
          </a:xfrm>
          <a:prstGeom prst="rect">
            <a:avLst/>
          </a:prstGeom>
        </p:spPr>
        <p:txBody>
          <a:bodyPr wrap="square">
            <a:spAutoFit/>
          </a:bodyPr>
          <a:lstStyle/>
          <a:p>
            <a:pPr indent="114300" algn="just">
              <a:spcAft>
                <a:spcPts val="0"/>
              </a:spcAft>
            </a:pPr>
            <a:r>
              <a:rPr lang="ja-JP" altLang="en-US" b="1" kern="100" dirty="0" smtClean="0">
                <a:solidFill>
                  <a:srgbClr val="0070C0"/>
                </a:solidFill>
                <a:latin typeface="メイリオ" panose="020B0604030504040204" pitchFamily="50" charset="-128"/>
                <a:ea typeface="メイリオ" panose="020B0604030504040204" pitchFamily="50" charset="-128"/>
                <a:cs typeface="Times New Roman" panose="02020603050405020304" pitchFamily="18" charset="0"/>
              </a:rPr>
              <a:t>二宮尊徳の水車の話</a:t>
            </a:r>
            <a:endParaRPr lang="en-US" altLang="ja-JP" b="1" kern="100" dirty="0" smtClean="0">
              <a:solidFill>
                <a:srgbClr val="0070C0"/>
              </a:solidFill>
              <a:latin typeface="メイリオ" panose="020B0604030504040204" pitchFamily="50" charset="-128"/>
              <a:ea typeface="メイリオ" panose="020B0604030504040204" pitchFamily="50" charset="-128"/>
              <a:cs typeface="Times New Roman" panose="02020603050405020304" pitchFamily="18" charset="0"/>
            </a:endParaRPr>
          </a:p>
          <a:p>
            <a:pPr indent="114300" algn="just">
              <a:spcAft>
                <a:spcPts val="0"/>
              </a:spcAft>
            </a:pP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水車</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は輪回するものだが、人の道も水車のようなものと思えば良い</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。その</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形</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の</a:t>
            </a:r>
            <a:endParaRPr lang="en-US" altLang="ja-JP" b="1"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indent="114300" algn="just">
              <a:spcAft>
                <a:spcPts val="0"/>
              </a:spcAft>
            </a:pP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半分</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は水流に順</a:t>
            </a:r>
            <a:r>
              <a:rPr lang="ja-JP" altLang="ja-JP" b="1" kern="100" dirty="0" err="1">
                <a:latin typeface="メイリオ" panose="020B0604030504040204" pitchFamily="50" charset="-128"/>
                <a:ea typeface="メイリオ" panose="020B0604030504040204" pitchFamily="50" charset="-128"/>
                <a:cs typeface="Times New Roman" panose="02020603050405020304" pitchFamily="18" charset="0"/>
              </a:rPr>
              <a:t>い</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、半分は水流に逆らって回転する</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。もし</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、まるまる水中</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に</a:t>
            </a:r>
            <a:endParaRPr lang="en-US" altLang="ja-JP" b="1"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indent="114300" algn="just">
              <a:spcAft>
                <a:spcPts val="0"/>
              </a:spcAft>
            </a:pP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入れば</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回らずして流さるべし。また</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、もし</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水を離れれば回ることある</a:t>
            </a:r>
            <a:r>
              <a:rPr lang="ja-JP" altLang="ja-JP" b="1" kern="100" dirty="0" err="1">
                <a:latin typeface="メイリオ" panose="020B0604030504040204" pitchFamily="50" charset="-128"/>
                <a:ea typeface="メイリオ" panose="020B0604030504040204" pitchFamily="50" charset="-128"/>
                <a:cs typeface="Times New Roman" panose="02020603050405020304" pitchFamily="18" charset="0"/>
              </a:rPr>
              <a:t>べ</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からず</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b="1"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indent="114300" algn="just">
              <a:spcAft>
                <a:spcPts val="0"/>
              </a:spcAft>
            </a:pP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それ</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仏教にいう高徳</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、智識</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の如く、世を離れ欲を捨てたるは、水車の水を</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離れ</a:t>
            </a:r>
            <a:endParaRPr lang="en-US" altLang="ja-JP" b="1"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indent="114300" algn="just">
              <a:spcAft>
                <a:spcPts val="0"/>
              </a:spcAft>
            </a:pP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たる</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が</a:t>
            </a:r>
            <a:r>
              <a:rPr lang="ja-JP" altLang="ja-JP" b="1" kern="100" dirty="0" err="1">
                <a:latin typeface="メイリオ" panose="020B0604030504040204" pitchFamily="50" charset="-128"/>
                <a:ea typeface="メイリオ" panose="020B0604030504040204" pitchFamily="50" charset="-128"/>
                <a:cs typeface="Times New Roman" panose="02020603050405020304" pitchFamily="18" charset="0"/>
              </a:rPr>
              <a:t>如し</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。また</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凡俗が、教義に耳を傾けず、義務も知らず、私欲一辺倒</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に</a:t>
            </a:r>
            <a:endParaRPr lang="ja-JP" altLang="en-US" b="1"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indent="114300" algn="just">
              <a:spcAft>
                <a:spcPts val="0"/>
              </a:spcAft>
            </a:pP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執着</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するは、水車をまるまる水中に沈めたるが如し。共に社会</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の用</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を為さず</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b="1"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indent="114300" algn="just">
              <a:spcAft>
                <a:spcPts val="0"/>
              </a:spcAft>
            </a:pPr>
            <a:r>
              <a:rPr lang="ja-JP" altLang="ja-JP" b="1" kern="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ゆえに</a:t>
            </a:r>
            <a:r>
              <a:rPr lang="ja-JP" altLang="ja-JP"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人の道は中庸を尊ぶ。</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水車の中庸は</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よろしき程</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に水中に入れて</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b="1"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indent="114300" algn="just">
              <a:spcAft>
                <a:spcPts val="0"/>
              </a:spcAft>
            </a:pP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半分</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は水に順い、半分は流水に逆らって</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運転滞らず</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に在り。人の道もそれと</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同じ</a:t>
            </a:r>
            <a:endParaRPr lang="en-US" altLang="ja-JP" b="1"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indent="114300" algn="just">
              <a:spcAft>
                <a:spcPts val="0"/>
              </a:spcAft>
            </a:pP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よう</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に天理に順いて種を蒔き</a:t>
            </a:r>
            <a:r>
              <a:rPr lang="ja-JP" altLang="ja-JP" b="1" kern="100" dirty="0" smtClean="0">
                <a:latin typeface="メイリオ" panose="020B0604030504040204" pitchFamily="50" charset="-128"/>
                <a:ea typeface="メイリオ" panose="020B0604030504040204" pitchFamily="50" charset="-128"/>
                <a:cs typeface="Times New Roman" panose="02020603050405020304" pitchFamily="18" charset="0"/>
              </a:rPr>
              <a:t>、天理</a:t>
            </a: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に逆らって草を取る。</a:t>
            </a:r>
            <a:r>
              <a:rPr lang="ja-JP" altLang="ja-JP"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欲に随うて家業を励み</a:t>
            </a:r>
            <a:r>
              <a:rPr lang="ja-JP" altLang="ja-JP" b="1" kern="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b="1" kern="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indent="114300" algn="just">
              <a:spcAft>
                <a:spcPts val="0"/>
              </a:spcAft>
            </a:pPr>
            <a:r>
              <a:rPr lang="ja-JP" altLang="ja-JP" b="1" kern="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欲</a:t>
            </a:r>
            <a:r>
              <a:rPr lang="ja-JP" altLang="ja-JP"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を</a:t>
            </a:r>
            <a:r>
              <a:rPr lang="ja-JP" altLang="ja-JP" b="1" kern="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制して義務</a:t>
            </a:r>
            <a:r>
              <a:rPr lang="ja-JP" altLang="ja-JP"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を思うべきなり</a:t>
            </a:r>
            <a:r>
              <a:rPr lang="ja-JP" altLang="ja-JP" b="1" kern="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b="1" kern="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indent="114300" algn="just">
              <a:spcAft>
                <a:spcPts val="0"/>
              </a:spcAft>
            </a:pPr>
            <a:r>
              <a:rPr lang="ja-JP" altLang="en-US" b="1" kern="100"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→決議</a:t>
            </a:r>
            <a:r>
              <a:rPr lang="en-US" altLang="ja-JP" b="1" kern="100"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23-34</a:t>
            </a:r>
            <a:r>
              <a:rPr lang="ja-JP" altLang="en-US" b="1" kern="100"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の人生哲学　利己と利他との調和</a:t>
            </a:r>
            <a:endParaRPr lang="en-US" altLang="ja-JP" b="1" kern="100" dirty="0" smtClean="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8" name="図 7" descr="C:\Users\矢野宗司\Desktop\水車の画像.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08831" y="1688122"/>
            <a:ext cx="3031392" cy="3001109"/>
          </a:xfrm>
          <a:prstGeom prst="rect">
            <a:avLst/>
          </a:prstGeom>
          <a:noFill/>
          <a:ln>
            <a:noFill/>
          </a:ln>
        </p:spPr>
      </p:pic>
    </p:spTree>
    <p:extLst>
      <p:ext uri="{BB962C8B-B14F-4D97-AF65-F5344CB8AC3E}">
        <p14:creationId xmlns:p14="http://schemas.microsoft.com/office/powerpoint/2010/main" val="16029239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
            <a:ext cx="12192000" cy="696573"/>
          </a:xfr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fontAlgn="ct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職業奉仕はロータリーの根幹か？　</a:t>
            </a:r>
            <a: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(4)</a:t>
            </a:r>
            <a:endParaRPr kumimoji="1"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プレースホルダー 3"/>
          <p:cNvSpPr>
            <a:spLocks noGrp="1"/>
          </p:cNvSpPr>
          <p:nvPr>
            <p:ph type="body" idx="1"/>
          </p:nvPr>
        </p:nvSpPr>
        <p:spPr>
          <a:xfrm>
            <a:off x="839788" y="1101970"/>
            <a:ext cx="5157787" cy="785445"/>
          </a:xfrm>
        </p:spPr>
        <p:txBody>
          <a:bodyPr/>
          <a:lstStyle/>
          <a:p>
            <a:r>
              <a:rPr kumimoji="1" lang="ja-JP" altLang="en-US" dirty="0" smtClean="0"/>
              <a:t>　　　　　</a:t>
            </a:r>
            <a:endParaRPr kumimoji="1" lang="ja-JP" altLang="en-US" sz="3200" dirty="0"/>
          </a:p>
        </p:txBody>
      </p:sp>
      <p:sp>
        <p:nvSpPr>
          <p:cNvPr id="6" name="テキスト プレースホルダー 5"/>
          <p:cNvSpPr>
            <a:spLocks noGrp="1"/>
          </p:cNvSpPr>
          <p:nvPr>
            <p:ph type="body" sz="quarter" idx="3"/>
          </p:nvPr>
        </p:nvSpPr>
        <p:spPr>
          <a:xfrm>
            <a:off x="6172200" y="1314696"/>
            <a:ext cx="5183188" cy="572719"/>
          </a:xfrm>
        </p:spPr>
        <p:txBody>
          <a:bodyPr>
            <a:normAutofit/>
          </a:bodyPr>
          <a:lstStyle/>
          <a:p>
            <a:r>
              <a:rPr kumimoji="1" lang="ja-JP" altLang="en-US" sz="2800" dirty="0" smtClean="0"/>
              <a:t>　　　　　</a:t>
            </a:r>
            <a:r>
              <a:rPr kumimoji="1" lang="ja-JP" altLang="en-US" sz="3200" dirty="0" smtClean="0"/>
              <a:t>　</a:t>
            </a:r>
            <a:endParaRPr kumimoji="1" lang="ja-JP" altLang="en-US" sz="3200" dirty="0"/>
          </a:p>
        </p:txBody>
      </p:sp>
      <p:sp>
        <p:nvSpPr>
          <p:cNvPr id="7" name="正方形/長方形 6"/>
          <p:cNvSpPr/>
          <p:nvPr/>
        </p:nvSpPr>
        <p:spPr>
          <a:xfrm>
            <a:off x="0" y="0"/>
            <a:ext cx="12192000" cy="6858000"/>
          </a:xfrm>
          <a:prstGeom prst="rect">
            <a:avLst/>
          </a:prstGeom>
          <a:noFill/>
          <a:ln w="38100">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
        <p:nvSpPr>
          <p:cNvPr id="9" name="コンテンツ プレースホルダー 8"/>
          <p:cNvSpPr>
            <a:spLocks noGrp="1"/>
          </p:cNvSpPr>
          <p:nvPr>
            <p:ph sz="half" idx="2"/>
          </p:nvPr>
        </p:nvSpPr>
        <p:spPr>
          <a:xfrm>
            <a:off x="177800" y="733643"/>
            <a:ext cx="11823700" cy="6142891"/>
          </a:xfrm>
        </p:spPr>
        <p:txBody>
          <a:bodyPr>
            <a:normAutofit fontScale="25000" lnSpcReduction="20000"/>
          </a:bodyPr>
          <a:lstStyle/>
          <a:p>
            <a:pPr marL="0" indent="0">
              <a:buNone/>
            </a:pPr>
            <a:r>
              <a:rPr lang="ja-JP" altLang="en-US" sz="29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新渡戸稲造</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武士道</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「義・勇・仁・礼・誠・名誉・忠義」という道徳津から成る武士道を、単に武士階級に</a:t>
            </a:r>
            <a:endPar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とどまらず、広く人間形成における普遍的規範として、キリスト教的倫理に比肩するものと捉えた。　</a:t>
            </a:r>
          </a:p>
          <a:p>
            <a:pPr marL="0" indent="0">
              <a:buNone/>
            </a:pP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渋沢栄一  「士魂商才」武士の精神と商人としての才覚を併せ持つことの大切さを強調</a:t>
            </a: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「論語と算盤</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(1916</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」富をなす根源は何かといえば、仁義道徳、正しい道理の富でなければ、その富は</a:t>
            </a: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完全に永続することができぬ。道徳経済合一を唱える。道徳と経済の調和→理性と欲望の調和</a:t>
            </a: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このような精神土壌の中で、</a:t>
            </a:r>
            <a:r>
              <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1920</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年、日本にロータリーが入ってきた。→意識のギャップ</a:t>
            </a:r>
          </a:p>
          <a:p>
            <a:pPr marL="0" indent="0">
              <a:buNone/>
            </a:pP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日本のロータリー　世界全体のロータリー運動の中で、大きな潮流や変化に取り残され、</a:t>
            </a:r>
          </a:p>
          <a:p>
            <a:pPr marL="0" indent="0">
              <a:buNone/>
            </a:pP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世界のロータリーの中で孤立していくことが懸念されている。　</a:t>
            </a:r>
          </a:p>
          <a:p>
            <a:pPr marL="0" indent="0">
              <a:buNone/>
            </a:pPr>
            <a:r>
              <a:rPr lang="ja-JP" altLang="en-US" sz="31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1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日本</a:t>
            </a:r>
            <a:r>
              <a:rPr lang="ja-JP" altLang="en-US" sz="7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の価値観</a:t>
            </a: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に固執するだけでは孤立の道に進む</a:t>
            </a:r>
            <a:r>
              <a:rPr lang="en-US" altLang="ja-JP"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石黒慶一</a:t>
            </a:r>
            <a:r>
              <a:rPr lang="en-US" altLang="ja-JP"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RI</a:t>
            </a: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元理事</a:t>
            </a:r>
            <a:r>
              <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indent="0">
              <a:buNone/>
            </a:pPr>
            <a:endParaRPr lang="ja-JP" altLang="en-US" sz="7200" dirty="0"/>
          </a:p>
          <a:p>
            <a:pPr marL="0" indent="0">
              <a:buNone/>
            </a:pPr>
            <a:endParaRPr lang="ja-JP" altLang="en-US" sz="3100" b="1" dirty="0" smtClean="0">
              <a:solidFill>
                <a:srgbClr val="0070C0"/>
              </a:solidFill>
              <a:latin typeface="メイリオ" panose="020B0604030504040204" pitchFamily="50" charset="-128"/>
              <a:ea typeface="メイリオ" panose="020B0604030504040204" pitchFamily="50" charset="-128"/>
            </a:endParaRPr>
          </a:p>
          <a:p>
            <a:pPr marL="0" indent="0">
              <a:buNone/>
            </a:pPr>
            <a:endParaRPr lang="ja-JP" altLang="en-US" sz="800" dirty="0"/>
          </a:p>
          <a:p>
            <a:pPr marL="0" indent="0">
              <a:buNone/>
            </a:pPr>
            <a:endParaRPr lang="ja-JP" altLang="en-US" sz="3100" b="1" dirty="0" smtClean="0">
              <a:solidFill>
                <a:srgbClr val="0070C0"/>
              </a:solidFill>
              <a:latin typeface="メイリオ" panose="020B0604030504040204" pitchFamily="50" charset="-128"/>
              <a:ea typeface="メイリオ" panose="020B0604030504040204" pitchFamily="50" charset="-128"/>
            </a:endParaRPr>
          </a:p>
          <a:p>
            <a:pPr marL="0" indent="0">
              <a:buNone/>
            </a:pPr>
            <a:r>
              <a:rPr lang="ja-JP" altLang="en-US" sz="3100" dirty="0">
                <a:solidFill>
                  <a:srgbClr val="FF0000"/>
                </a:solidFill>
                <a:latin typeface="メイリオ" panose="020B0604030504040204" pitchFamily="50" charset="-128"/>
                <a:ea typeface="メイリオ" panose="020B0604030504040204" pitchFamily="50" charset="-128"/>
              </a:rPr>
              <a:t> </a:t>
            </a:r>
            <a:r>
              <a:rPr lang="ja-JP" altLang="en-US" sz="3100" b="1" dirty="0" smtClean="0">
                <a:solidFill>
                  <a:srgbClr val="0070C0"/>
                </a:solidFill>
                <a:latin typeface="メイリオ" panose="020B0604030504040204" pitchFamily="50" charset="-128"/>
                <a:ea typeface="メイリオ" panose="020B0604030504040204" pitchFamily="50" charset="-128"/>
              </a:rPr>
              <a:t>  </a:t>
            </a:r>
          </a:p>
          <a:p>
            <a:pPr marL="0" indent="0">
              <a:buNone/>
            </a:pPr>
            <a:endParaRPr lang="ja-JP" altLang="en-US" sz="3100" b="1" dirty="0" smtClean="0">
              <a:solidFill>
                <a:srgbClr val="0070C0"/>
              </a:solidFill>
              <a:latin typeface="メイリオ" panose="020B0604030504040204" pitchFamily="50" charset="-128"/>
              <a:ea typeface="メイリオ" panose="020B0604030504040204" pitchFamily="50" charset="-128"/>
            </a:endParaRPr>
          </a:p>
          <a:p>
            <a:pPr marL="0" indent="0">
              <a:buNone/>
            </a:pPr>
            <a:r>
              <a:rPr lang="ja-JP" altLang="en-US"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世界</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は絶えず変化している。そして、</a:t>
            </a: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私たちは世界とともに変化</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する心構え</a:t>
            </a: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がなければならない</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ロータリー</a:t>
            </a: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の物語は何度も何度も書き換えられなければ</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ならない</a:t>
            </a: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ポール・ハリス</a:t>
            </a: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p>
          <a:p>
            <a:pPr marL="0" indent="0">
              <a:buNone/>
            </a:pPr>
            <a:endParaRPr lang="en-US" altLang="ja-JP" sz="2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5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7200" dirty="0">
              <a:solidFill>
                <a:srgbClr val="0070C0"/>
              </a:solidFill>
              <a:latin typeface="メイリオ" panose="020B0604030504040204" pitchFamily="50" charset="-128"/>
              <a:ea typeface="メイリオ" panose="020B0604030504040204" pitchFamily="50" charset="-128"/>
            </a:endParaRPr>
          </a:p>
          <a:p>
            <a:pPr marL="0" indent="0">
              <a:buNone/>
            </a:pPr>
            <a:r>
              <a:rPr lang="ja-JP" altLang="en-US" sz="8000" dirty="0" smtClean="0">
                <a:solidFill>
                  <a:srgbClr val="0070C0"/>
                </a:solidFill>
              </a:rPr>
              <a:t>　</a:t>
            </a:r>
            <a:endParaRPr lang="ja-JP" altLang="en-US" sz="8000" b="1" dirty="0" smtClean="0">
              <a:solidFill>
                <a:srgbClr val="0070C0"/>
              </a:solidFill>
            </a:endParaRPr>
          </a:p>
        </p:txBody>
      </p:sp>
      <p:graphicFrame>
        <p:nvGraphicFramePr>
          <p:cNvPr id="3" name="表 2"/>
          <p:cNvGraphicFramePr>
            <a:graphicFrameLocks noGrp="1"/>
          </p:cNvGraphicFramePr>
          <p:nvPr>
            <p:extLst>
              <p:ext uri="{D42A27DB-BD31-4B8C-83A1-F6EECF244321}">
                <p14:modId xmlns:p14="http://schemas.microsoft.com/office/powerpoint/2010/main" val="3743477546"/>
              </p:ext>
            </p:extLst>
          </p:nvPr>
        </p:nvGraphicFramePr>
        <p:xfrm>
          <a:off x="1277816" y="3821723"/>
          <a:ext cx="8311662" cy="2103120"/>
        </p:xfrm>
        <a:graphic>
          <a:graphicData uri="http://schemas.openxmlformats.org/drawingml/2006/table">
            <a:tbl>
              <a:tblPr firstRow="1" bandRow="1">
                <a:tableStyleId>{5C22544A-7EE6-4342-B048-85BDC9FD1C3A}</a:tableStyleId>
              </a:tblPr>
              <a:tblGrid>
                <a:gridCol w="2770554"/>
                <a:gridCol w="2770554"/>
                <a:gridCol w="2770554"/>
              </a:tblGrid>
              <a:tr h="592270">
                <a:tc>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メイリオ" panose="020B0604030504040204" pitchFamily="50" charset="-128"/>
                          <a:ea typeface="メイリオ" panose="020B0604030504040204" pitchFamily="50" charset="-128"/>
                        </a:rPr>
                        <a:t>RI</a:t>
                      </a:r>
                      <a:r>
                        <a:rPr kumimoji="1" lang="ja-JP" altLang="en-US" dirty="0" smtClean="0">
                          <a:latin typeface="メイリオ" panose="020B0604030504040204" pitchFamily="50" charset="-128"/>
                          <a:ea typeface="メイリオ" panose="020B0604030504040204" pitchFamily="50" charset="-128"/>
                        </a:rPr>
                        <a:t>の考え方</a:t>
                      </a:r>
                    </a:p>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rPr>
                        <a:t>日本の伝統的な考え方</a:t>
                      </a:r>
                    </a:p>
                    <a:p>
                      <a:endParaRPr kumimoji="1" lang="ja-JP" altLang="en-US" dirty="0"/>
                    </a:p>
                  </a:txBody>
                  <a:tcPr/>
                </a:tc>
              </a:tr>
              <a:tr h="338440">
                <a:tc>
                  <a:txBody>
                    <a:bodyPr/>
                    <a:lstStyle/>
                    <a:p>
                      <a:r>
                        <a:rPr kumimoji="1" lang="ja-JP" altLang="en-US" b="1" dirty="0" smtClean="0">
                          <a:latin typeface="メイリオ" panose="020B0604030504040204" pitchFamily="50" charset="-128"/>
                          <a:ea typeface="メイリオ" panose="020B0604030504040204" pitchFamily="50" charset="-128"/>
                        </a:rPr>
                        <a:t>活動の中心</a:t>
                      </a:r>
                      <a:endParaRPr kumimoji="1" lang="ja-JP" altLang="en-US" b="1" dirty="0">
                        <a:latin typeface="メイリオ" panose="020B0604030504040204" pitchFamily="50" charset="-128"/>
                        <a:ea typeface="メイリオ" panose="020B0604030504040204" pitchFamily="50" charset="-128"/>
                      </a:endParaRPr>
                    </a:p>
                  </a:txBody>
                  <a:tcPr/>
                </a:tc>
                <a:tc>
                  <a:txBody>
                    <a:bodyPr/>
                    <a:lstStyle/>
                    <a:p>
                      <a:r>
                        <a:rPr kumimoji="1" lang="ja-JP" altLang="en-US" b="1" dirty="0" smtClean="0">
                          <a:latin typeface="メイリオ" panose="020B0604030504040204" pitchFamily="50" charset="-128"/>
                          <a:ea typeface="メイリオ" panose="020B0604030504040204" pitchFamily="50" charset="-128"/>
                        </a:rPr>
                        <a:t>奉仕プロジェクトの実践</a:t>
                      </a:r>
                      <a:endParaRPr kumimoji="1" lang="ja-JP" altLang="en-US" b="1" dirty="0">
                        <a:latin typeface="メイリオ" panose="020B0604030504040204" pitchFamily="50" charset="-128"/>
                        <a:ea typeface="メイリオ" panose="020B0604030504040204" pitchFamily="50" charset="-128"/>
                      </a:endParaRPr>
                    </a:p>
                  </a:txBody>
                  <a:tcPr/>
                </a:tc>
                <a:tc>
                  <a:txBody>
                    <a:bodyPr/>
                    <a:lstStyle/>
                    <a:p>
                      <a:r>
                        <a:rPr kumimoji="1" lang="ja-JP" altLang="en-US" b="1" dirty="0" smtClean="0">
                          <a:latin typeface="メイリオ" panose="020B0604030504040204" pitchFamily="50" charset="-128"/>
                          <a:ea typeface="メイリオ" panose="020B0604030504040204" pitchFamily="50" charset="-128"/>
                        </a:rPr>
                        <a:t>例会</a:t>
                      </a:r>
                      <a:endParaRPr kumimoji="1" lang="ja-JP" altLang="en-US" b="1" dirty="0">
                        <a:latin typeface="メイリオ" panose="020B0604030504040204" pitchFamily="50" charset="-128"/>
                        <a:ea typeface="メイリオ" panose="020B0604030504040204" pitchFamily="50" charset="-128"/>
                      </a:endParaRPr>
                    </a:p>
                  </a:txBody>
                  <a:tcPr/>
                </a:tc>
              </a:tr>
              <a:tr h="338440">
                <a:tc>
                  <a:txBody>
                    <a:bodyPr/>
                    <a:lstStyle/>
                    <a:p>
                      <a:r>
                        <a:rPr kumimoji="1" lang="ja-JP" altLang="en-US" b="1" dirty="0" smtClean="0">
                          <a:latin typeface="メイリオ" panose="020B0604030504040204" pitchFamily="50" charset="-128"/>
                          <a:ea typeface="メイリオ" panose="020B0604030504040204" pitchFamily="50" charset="-128"/>
                        </a:rPr>
                        <a:t>会員基盤</a:t>
                      </a:r>
                      <a:endParaRPr kumimoji="1" lang="ja-JP" altLang="en-US" b="1" dirty="0">
                        <a:latin typeface="メイリオ" panose="020B0604030504040204" pitchFamily="50" charset="-128"/>
                        <a:ea typeface="メイリオ" panose="020B0604030504040204" pitchFamily="50" charset="-128"/>
                      </a:endParaRPr>
                    </a:p>
                  </a:txBody>
                  <a:tcPr/>
                </a:tc>
                <a:tc>
                  <a:txBody>
                    <a:bodyPr/>
                    <a:lstStyle/>
                    <a:p>
                      <a:r>
                        <a:rPr kumimoji="1" lang="ja-JP" altLang="en-US" b="1" dirty="0" smtClean="0">
                          <a:latin typeface="メイリオ" panose="020B0604030504040204" pitchFamily="50" charset="-128"/>
                          <a:ea typeface="メイリオ" panose="020B0604030504040204" pitchFamily="50" charset="-128"/>
                        </a:rPr>
                        <a:t>多様なリーダー</a:t>
                      </a:r>
                      <a:endParaRPr kumimoji="1" lang="ja-JP" altLang="en-US" b="1" dirty="0">
                        <a:latin typeface="メイリオ" panose="020B0604030504040204" pitchFamily="50" charset="-128"/>
                        <a:ea typeface="メイリオ" panose="020B0604030504040204" pitchFamily="50" charset="-128"/>
                      </a:endParaRPr>
                    </a:p>
                  </a:txBody>
                  <a:tcPr/>
                </a:tc>
                <a:tc>
                  <a:txBody>
                    <a:bodyPr/>
                    <a:lstStyle/>
                    <a:p>
                      <a:r>
                        <a:rPr kumimoji="1" lang="ja-JP" altLang="en-US" b="1" dirty="0" smtClean="0">
                          <a:latin typeface="メイリオ" panose="020B0604030504040204" pitchFamily="50" charset="-128"/>
                          <a:ea typeface="メイリオ" panose="020B0604030504040204" pitchFamily="50" charset="-128"/>
                        </a:rPr>
                        <a:t>職業人</a:t>
                      </a:r>
                      <a:endParaRPr kumimoji="1" lang="ja-JP" altLang="en-US" b="1" dirty="0">
                        <a:latin typeface="メイリオ" panose="020B0604030504040204" pitchFamily="50" charset="-128"/>
                        <a:ea typeface="メイリオ" panose="020B0604030504040204" pitchFamily="50" charset="-128"/>
                      </a:endParaRPr>
                    </a:p>
                  </a:txBody>
                  <a:tcPr/>
                </a:tc>
              </a:tr>
              <a:tr h="338440">
                <a:tc>
                  <a:txBody>
                    <a:bodyPr/>
                    <a:lstStyle/>
                    <a:p>
                      <a:r>
                        <a:rPr kumimoji="1" lang="ja-JP" altLang="en-US" b="1" dirty="0" smtClean="0">
                          <a:latin typeface="メイリオ" panose="020B0604030504040204" pitchFamily="50" charset="-128"/>
                          <a:ea typeface="メイリオ" panose="020B0604030504040204" pitchFamily="50" charset="-128"/>
                        </a:rPr>
                        <a:t>職業奉仕の位置づけ</a:t>
                      </a:r>
                      <a:endParaRPr kumimoji="1" lang="ja-JP" altLang="en-US" b="1" dirty="0">
                        <a:latin typeface="メイリオ" panose="020B0604030504040204" pitchFamily="50" charset="-128"/>
                        <a:ea typeface="メイリオ" panose="020B0604030504040204" pitchFamily="50" charset="-128"/>
                      </a:endParaRPr>
                    </a:p>
                  </a:txBody>
                  <a:tcPr/>
                </a:tc>
                <a:tc>
                  <a:txBody>
                    <a:bodyPr/>
                    <a:lstStyle/>
                    <a:p>
                      <a:r>
                        <a:rPr kumimoji="1" lang="ja-JP" altLang="en-US" b="1" dirty="0" smtClean="0">
                          <a:latin typeface="メイリオ" panose="020B0604030504040204" pitchFamily="50" charset="-128"/>
                          <a:ea typeface="メイリオ" panose="020B0604030504040204" pitchFamily="50" charset="-128"/>
                        </a:rPr>
                        <a:t>プロジェクトの一つ</a:t>
                      </a:r>
                      <a:endParaRPr kumimoji="1" lang="ja-JP" altLang="en-US" b="1" dirty="0">
                        <a:latin typeface="メイリオ" panose="020B0604030504040204" pitchFamily="50" charset="-128"/>
                        <a:ea typeface="メイリオ" panose="020B0604030504040204" pitchFamily="50" charset="-128"/>
                      </a:endParaRPr>
                    </a:p>
                  </a:txBody>
                  <a:tcPr/>
                </a:tc>
                <a:tc>
                  <a:txBody>
                    <a:bodyPr/>
                    <a:lstStyle/>
                    <a:p>
                      <a:r>
                        <a:rPr kumimoji="1" lang="ja-JP" altLang="en-US" b="1" dirty="0" smtClean="0">
                          <a:latin typeface="メイリオ" panose="020B0604030504040204" pitchFamily="50" charset="-128"/>
                          <a:ea typeface="メイリオ" panose="020B0604030504040204" pitchFamily="50" charset="-128"/>
                        </a:rPr>
                        <a:t>職業理念・倫理の重視</a:t>
                      </a:r>
                      <a:endParaRPr kumimoji="1" lang="ja-JP" altLang="en-US" b="1" dirty="0">
                        <a:latin typeface="メイリオ" panose="020B0604030504040204" pitchFamily="50" charset="-128"/>
                        <a:ea typeface="メイリオ" panose="020B0604030504040204" pitchFamily="50" charset="-128"/>
                      </a:endParaRPr>
                    </a:p>
                  </a:txBody>
                  <a:tcPr/>
                </a:tc>
              </a:tr>
              <a:tr h="338440">
                <a:tc>
                  <a:txBody>
                    <a:bodyPr/>
                    <a:lstStyle/>
                    <a:p>
                      <a:r>
                        <a:rPr kumimoji="1" lang="ja-JP" altLang="en-US" b="1" dirty="0" smtClean="0">
                          <a:latin typeface="メイリオ" panose="020B0604030504040204" pitchFamily="50" charset="-128"/>
                          <a:ea typeface="メイリオ" panose="020B0604030504040204" pitchFamily="50" charset="-128"/>
                        </a:rPr>
                        <a:t>奉仕の主体</a:t>
                      </a:r>
                      <a:endParaRPr kumimoji="1" lang="ja-JP" altLang="en-US" b="1" dirty="0">
                        <a:latin typeface="メイリオ" panose="020B0604030504040204" pitchFamily="50" charset="-128"/>
                        <a:ea typeface="メイリオ" panose="020B0604030504040204" pitchFamily="50" charset="-128"/>
                      </a:endParaRPr>
                    </a:p>
                  </a:txBody>
                  <a:tcPr/>
                </a:tc>
                <a:tc>
                  <a:txBody>
                    <a:bodyPr/>
                    <a:lstStyle/>
                    <a:p>
                      <a:r>
                        <a:rPr kumimoji="1" lang="ja-JP" altLang="en-US" b="1" dirty="0" smtClean="0">
                          <a:latin typeface="メイリオ" panose="020B0604030504040204" pitchFamily="50" charset="-128"/>
                          <a:ea typeface="メイリオ" panose="020B0604030504040204" pitchFamily="50" charset="-128"/>
                        </a:rPr>
                        <a:t>団体奉仕</a:t>
                      </a:r>
                      <a:endParaRPr kumimoji="1" lang="ja-JP" altLang="en-US" b="1" dirty="0">
                        <a:latin typeface="メイリオ" panose="020B0604030504040204" pitchFamily="50" charset="-128"/>
                        <a:ea typeface="メイリオ" panose="020B0604030504040204" pitchFamily="50" charset="-128"/>
                      </a:endParaRPr>
                    </a:p>
                  </a:txBody>
                  <a:tcPr/>
                </a:tc>
                <a:tc>
                  <a:txBody>
                    <a:bodyPr/>
                    <a:lstStyle/>
                    <a:p>
                      <a:r>
                        <a:rPr kumimoji="1" lang="ja-JP" altLang="en-US" b="1" dirty="0" smtClean="0">
                          <a:latin typeface="メイリオ" panose="020B0604030504040204" pitchFamily="50" charset="-128"/>
                          <a:ea typeface="メイリオ" panose="020B0604030504040204" pitchFamily="50" charset="-128"/>
                        </a:rPr>
                        <a:t>個人奉仕</a:t>
                      </a:r>
                      <a:endParaRPr kumimoji="1" lang="ja-JP" altLang="en-US" b="1" dirty="0">
                        <a:latin typeface="メイリオ" panose="020B0604030504040204" pitchFamily="50" charset="-128"/>
                        <a:ea typeface="メイリオ" panose="020B0604030504040204" pitchFamily="50" charset="-128"/>
                      </a:endParaRPr>
                    </a:p>
                  </a:txBody>
                  <a:tcPr/>
                </a:tc>
              </a:tr>
            </a:tbl>
          </a:graphicData>
        </a:graphic>
      </p:graphicFrame>
    </p:spTree>
    <p:extLst>
      <p:ext uri="{BB962C8B-B14F-4D97-AF65-F5344CB8AC3E}">
        <p14:creationId xmlns:p14="http://schemas.microsoft.com/office/powerpoint/2010/main" val="9454061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
            <a:ext cx="12192000" cy="696573"/>
          </a:xfr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fontAlgn="ct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ロータリー</a:t>
            </a:r>
            <a:r>
              <a:rPr lang="ja-JP" altLang="en-US"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は倫理運動か？</a:t>
            </a:r>
            <a:endParaRPr kumimoji="1"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プレースホルダー 3"/>
          <p:cNvSpPr>
            <a:spLocks noGrp="1"/>
          </p:cNvSpPr>
          <p:nvPr>
            <p:ph type="body" idx="1"/>
          </p:nvPr>
        </p:nvSpPr>
        <p:spPr>
          <a:xfrm>
            <a:off x="839788" y="1101970"/>
            <a:ext cx="5157787" cy="785445"/>
          </a:xfrm>
        </p:spPr>
        <p:txBody>
          <a:bodyPr/>
          <a:lstStyle/>
          <a:p>
            <a:r>
              <a:rPr kumimoji="1" lang="ja-JP" altLang="en-US" dirty="0" smtClean="0"/>
              <a:t>　　　　　</a:t>
            </a:r>
            <a:endParaRPr kumimoji="1" lang="ja-JP" altLang="en-US" sz="3200" dirty="0"/>
          </a:p>
        </p:txBody>
      </p:sp>
      <p:sp>
        <p:nvSpPr>
          <p:cNvPr id="6" name="テキスト プレースホルダー 5"/>
          <p:cNvSpPr>
            <a:spLocks noGrp="1"/>
          </p:cNvSpPr>
          <p:nvPr>
            <p:ph type="body" sz="quarter" idx="3"/>
          </p:nvPr>
        </p:nvSpPr>
        <p:spPr>
          <a:xfrm>
            <a:off x="6172200" y="1314696"/>
            <a:ext cx="5183188" cy="572719"/>
          </a:xfrm>
        </p:spPr>
        <p:txBody>
          <a:bodyPr>
            <a:normAutofit/>
          </a:bodyPr>
          <a:lstStyle/>
          <a:p>
            <a:r>
              <a:rPr kumimoji="1" lang="ja-JP" altLang="en-US" sz="2800" dirty="0" smtClean="0"/>
              <a:t>　　　　　</a:t>
            </a:r>
            <a:r>
              <a:rPr kumimoji="1" lang="ja-JP" altLang="en-US" sz="3200" dirty="0" smtClean="0"/>
              <a:t>　</a:t>
            </a:r>
            <a:endParaRPr kumimoji="1" lang="ja-JP" altLang="en-US" sz="3200" dirty="0"/>
          </a:p>
        </p:txBody>
      </p:sp>
      <p:sp>
        <p:nvSpPr>
          <p:cNvPr id="7" name="正方形/長方形 6"/>
          <p:cNvSpPr/>
          <p:nvPr/>
        </p:nvSpPr>
        <p:spPr>
          <a:xfrm>
            <a:off x="0" y="0"/>
            <a:ext cx="12192000" cy="6858000"/>
          </a:xfrm>
          <a:prstGeom prst="rect">
            <a:avLst/>
          </a:prstGeom>
          <a:noFill/>
          <a:ln w="38100">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
        <p:nvSpPr>
          <p:cNvPr id="9" name="コンテンツ プレースホルダー 8"/>
          <p:cNvSpPr>
            <a:spLocks noGrp="1"/>
          </p:cNvSpPr>
          <p:nvPr>
            <p:ph sz="half" idx="2"/>
          </p:nvPr>
        </p:nvSpPr>
        <p:spPr>
          <a:xfrm>
            <a:off x="177800" y="733643"/>
            <a:ext cx="11823700" cy="6142891"/>
          </a:xfrm>
        </p:spPr>
        <p:txBody>
          <a:bodyPr>
            <a:normAutofit fontScale="25000" lnSpcReduction="20000"/>
          </a:bodyPr>
          <a:lstStyle/>
          <a:p>
            <a:pPr marL="0" indent="0">
              <a:buNone/>
            </a:pPr>
            <a:r>
              <a:rPr lang="ja-JP" altLang="en-US" sz="29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・ロータリーとは人類文化史が</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世紀の時代に刻印を打った職業人の最も優れた倫理運動である。</a:t>
            </a: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深川</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PDG)</a:t>
            </a:r>
          </a:p>
          <a:p>
            <a:pPr marL="0" indent="0">
              <a:buNone/>
            </a:pP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・倫理運動のみならず、職業人の経営哲学、経営の帝王学を教えてくれるもの、そしてロータリーは端的に</a:t>
            </a: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言えば利益を正しく得る方法を教える倫理運動である。その中心思想が</a:t>
            </a:r>
            <a:r>
              <a:rPr lang="en-US" altLang="ja-JP" sz="7200" b="1"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The Ideal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of Service</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だ。</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安平</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PDG)</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indent="0">
              <a:buNone/>
            </a:pP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ロータリー運動が多様化する中で、倫理運動以上の運動となった。</a:t>
            </a:r>
          </a:p>
          <a:p>
            <a:pPr marL="0" indent="0">
              <a:buNone/>
            </a:pPr>
            <a:endPar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ロータリー運動とは、今日に</a:t>
            </a:r>
            <a:r>
              <a:rPr lang="ja-JP" altLang="en-US" sz="7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ゆとり</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のある人が明日のために</a:t>
            </a:r>
            <a:r>
              <a:rPr lang="ja-JP" altLang="en-US" sz="7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何か</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をする運動</a:t>
            </a:r>
          </a:p>
          <a:p>
            <a:pPr marL="0" indent="0">
              <a:buNone/>
            </a:pP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・ロータリアンの</a:t>
            </a:r>
            <a:r>
              <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200" b="1" dirty="0" err="1"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つの</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ゆとり</a:t>
            </a:r>
          </a:p>
          <a:p>
            <a:pPr marL="0" indent="0">
              <a:buNone/>
            </a:pP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時間・金・心</a:t>
            </a:r>
          </a:p>
          <a:p>
            <a:pPr marL="0" indent="0">
              <a:buNone/>
            </a:pP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・何か→ロータリーは充実した人生を送るためのステージを提供してくる。</a:t>
            </a: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indent="0">
              <a:buNone/>
            </a:pPr>
            <a:endParaRPr lang="ja-JP" altLang="en-US" sz="7200" dirty="0"/>
          </a:p>
          <a:p>
            <a:pPr marL="0" indent="0">
              <a:buNone/>
            </a:pPr>
            <a:endParaRPr lang="ja-JP" altLang="en-US" sz="3100" b="1" dirty="0" smtClean="0">
              <a:solidFill>
                <a:srgbClr val="0070C0"/>
              </a:solidFill>
              <a:latin typeface="メイリオ" panose="020B0604030504040204" pitchFamily="50" charset="-128"/>
              <a:ea typeface="メイリオ" panose="020B0604030504040204" pitchFamily="50" charset="-128"/>
            </a:endParaRPr>
          </a:p>
          <a:p>
            <a:pPr marL="0" indent="0">
              <a:buNone/>
            </a:pPr>
            <a:endParaRPr lang="ja-JP" altLang="en-US" sz="800" dirty="0"/>
          </a:p>
          <a:p>
            <a:pPr marL="0" indent="0">
              <a:buNone/>
            </a:pPr>
            <a:endParaRPr lang="ja-JP" altLang="en-US" sz="3100" b="1" dirty="0" smtClean="0">
              <a:solidFill>
                <a:srgbClr val="0070C0"/>
              </a:solidFill>
              <a:latin typeface="メイリオ" panose="020B0604030504040204" pitchFamily="50" charset="-128"/>
              <a:ea typeface="メイリオ" panose="020B0604030504040204" pitchFamily="50" charset="-128"/>
            </a:endParaRPr>
          </a:p>
          <a:p>
            <a:pPr marL="0" indent="0">
              <a:buNone/>
            </a:pPr>
            <a:r>
              <a:rPr lang="ja-JP" altLang="en-US" sz="3100" dirty="0">
                <a:solidFill>
                  <a:srgbClr val="FF0000"/>
                </a:solidFill>
                <a:latin typeface="メイリオ" panose="020B0604030504040204" pitchFamily="50" charset="-128"/>
                <a:ea typeface="メイリオ" panose="020B0604030504040204" pitchFamily="50" charset="-128"/>
              </a:rPr>
              <a:t> </a:t>
            </a:r>
            <a:r>
              <a:rPr lang="ja-JP" altLang="en-US" sz="3100" b="1" dirty="0" smtClean="0">
                <a:solidFill>
                  <a:srgbClr val="0070C0"/>
                </a:solidFill>
                <a:latin typeface="メイリオ" panose="020B0604030504040204" pitchFamily="50" charset="-128"/>
                <a:ea typeface="メイリオ" panose="020B0604030504040204" pitchFamily="50" charset="-128"/>
              </a:rPr>
              <a:t>  </a:t>
            </a:r>
          </a:p>
          <a:p>
            <a:pPr marL="0" indent="0">
              <a:buNone/>
            </a:pPr>
            <a:endParaRPr lang="ja-JP" altLang="en-US" sz="3100" b="1" dirty="0" smtClean="0">
              <a:solidFill>
                <a:srgbClr val="0070C0"/>
              </a:solidFill>
              <a:latin typeface="メイリオ" panose="020B0604030504040204" pitchFamily="50" charset="-128"/>
              <a:ea typeface="メイリオ" panose="020B0604030504040204" pitchFamily="50" charset="-128"/>
            </a:endParaRPr>
          </a:p>
          <a:p>
            <a:pPr marL="0" indent="0">
              <a:buNone/>
            </a:pPr>
            <a:r>
              <a:rPr lang="ja-JP" altLang="en-US"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5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7200" dirty="0">
              <a:solidFill>
                <a:srgbClr val="0070C0"/>
              </a:solidFill>
              <a:latin typeface="メイリオ" panose="020B0604030504040204" pitchFamily="50" charset="-128"/>
              <a:ea typeface="メイリオ" panose="020B0604030504040204" pitchFamily="50" charset="-128"/>
            </a:endParaRPr>
          </a:p>
          <a:p>
            <a:pPr marL="0" indent="0">
              <a:buNone/>
            </a:pPr>
            <a:r>
              <a:rPr lang="ja-JP" altLang="en-US" sz="8000" dirty="0" smtClean="0">
                <a:solidFill>
                  <a:srgbClr val="0070C0"/>
                </a:solidFill>
              </a:rPr>
              <a:t>　</a:t>
            </a:r>
            <a:endParaRPr lang="ja-JP" altLang="en-US" sz="8000" b="1" dirty="0" smtClean="0">
              <a:solidFill>
                <a:srgbClr val="0070C0"/>
              </a:solidFill>
            </a:endParaRPr>
          </a:p>
        </p:txBody>
      </p:sp>
    </p:spTree>
    <p:extLst>
      <p:ext uri="{BB962C8B-B14F-4D97-AF65-F5344CB8AC3E}">
        <p14:creationId xmlns:p14="http://schemas.microsoft.com/office/powerpoint/2010/main" val="14747782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715108"/>
          </a:xfr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fontAlgn="ctr"/>
            <a:r>
              <a:rPr lang="ja-JP" altLang="en-US"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対立と</a:t>
            </a: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寛容</a:t>
            </a:r>
            <a:endParaRPr kumimoji="1"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0" y="715109"/>
            <a:ext cx="12192000" cy="6142891"/>
          </a:xfrm>
          <a:ln>
            <a:noFill/>
          </a:ln>
        </p:spPr>
        <p:txBody>
          <a:bodyPr>
            <a:normAutofit fontScale="25000" lnSpcReduction="20000"/>
          </a:bodyPr>
          <a:lstStyle/>
          <a:p>
            <a:pPr marL="0" lvl="0" indent="0">
              <a:buNone/>
            </a:pPr>
            <a:r>
              <a:rPr lang="en-US" altLang="ja-JP" sz="11200" b="1" dirty="0" smtClean="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200" b="1" dirty="0" smtClean="0">
              <a:solidFill>
                <a:srgbClr val="ED7D31"/>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11200" b="1" dirty="0" smtClean="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親睦と奉仕</a:t>
            </a:r>
          </a:p>
          <a:p>
            <a:pPr marL="0" lvl="0" indent="0">
              <a:buNone/>
            </a:pP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2. I  serve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と　</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We serve</a:t>
            </a:r>
          </a:p>
          <a:p>
            <a:pPr marL="0" lvl="0" indent="0">
              <a:buNone/>
            </a:pP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3.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職業奉仕はロータリーの根幹か？</a:t>
            </a: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ロータリーは倫理運動か？</a:t>
            </a: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5.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国際ロータリー・ロータリー財団・クラブの関係</a:t>
            </a:r>
          </a:p>
          <a:p>
            <a:pPr marL="0" lvl="0" indent="0">
              <a:buNone/>
            </a:pP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smtClean="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7200" dirty="0"/>
          </a:p>
          <a:p>
            <a:pPr marL="0" lvl="0" indent="0">
              <a:buNone/>
            </a:pP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5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6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5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5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0" y="0"/>
            <a:ext cx="12192000" cy="6858000"/>
          </a:xfrm>
          <a:prstGeom prst="rect">
            <a:avLst/>
          </a:prstGeom>
          <a:noFill/>
          <a:ln w="38100">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Tree>
    <p:extLst>
      <p:ext uri="{BB962C8B-B14F-4D97-AF65-F5344CB8AC3E}">
        <p14:creationId xmlns:p14="http://schemas.microsoft.com/office/powerpoint/2010/main" val="21907890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Effect transition="in" filter="fade">
                                      <p:cBhvr>
                                        <p:cTn id="25" dur="500"/>
                                        <p:tgtEl>
                                          <p:spTgt spid="3">
                                            <p:txEl>
                                              <p:pRg st="11" end="1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18" end="18"/>
                                            </p:txEl>
                                          </p:spTgt>
                                        </p:tgtEl>
                                        <p:attrNameLst>
                                          <p:attrName>style.visibility</p:attrName>
                                        </p:attrNameLst>
                                      </p:cBhvr>
                                      <p:to>
                                        <p:strVal val="visible"/>
                                      </p:to>
                                    </p:set>
                                    <p:animEffect transition="in" filter="fade">
                                      <p:cBhvr>
                                        <p:cTn id="28" dur="500"/>
                                        <p:tgtEl>
                                          <p:spTgt spid="3">
                                            <p:txEl>
                                              <p:pRg st="18" end="1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9" end="19"/>
                                            </p:txEl>
                                          </p:spTgt>
                                        </p:tgtEl>
                                        <p:attrNameLst>
                                          <p:attrName>style.visibility</p:attrName>
                                        </p:attrNameLst>
                                      </p:cBhvr>
                                      <p:to>
                                        <p:strVal val="visible"/>
                                      </p:to>
                                    </p:set>
                                    <p:animEffect transition="in" filter="fade">
                                      <p:cBhvr>
                                        <p:cTn id="31" dur="500"/>
                                        <p:tgtEl>
                                          <p:spTgt spid="3">
                                            <p:txEl>
                                              <p:pRg st="19" end="1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20" end="20"/>
                                            </p:txEl>
                                          </p:spTgt>
                                        </p:tgtEl>
                                        <p:attrNameLst>
                                          <p:attrName>style.visibility</p:attrName>
                                        </p:attrNameLst>
                                      </p:cBhvr>
                                      <p:to>
                                        <p:strVal val="visible"/>
                                      </p:to>
                                    </p:set>
                                    <p:animEffect transition="in" filter="fade">
                                      <p:cBhvr>
                                        <p:cTn id="34" dur="500"/>
                                        <p:tgtEl>
                                          <p:spTgt spid="3">
                                            <p:txEl>
                                              <p:pRg st="20" end="2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21" end="21"/>
                                            </p:txEl>
                                          </p:spTgt>
                                        </p:tgtEl>
                                        <p:attrNameLst>
                                          <p:attrName>style.visibility</p:attrName>
                                        </p:attrNameLst>
                                      </p:cBhvr>
                                      <p:to>
                                        <p:strVal val="visible"/>
                                      </p:to>
                                    </p:set>
                                    <p:animEffect transition="in" filter="fade">
                                      <p:cBhvr>
                                        <p:cTn id="37" dur="500"/>
                                        <p:tgtEl>
                                          <p:spTgt spid="3">
                                            <p:txEl>
                                              <p:pRg st="21" end="2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22" end="22"/>
                                            </p:txEl>
                                          </p:spTgt>
                                        </p:tgtEl>
                                        <p:attrNameLst>
                                          <p:attrName>style.visibility</p:attrName>
                                        </p:attrNameLst>
                                      </p:cBhvr>
                                      <p:to>
                                        <p:strVal val="visible"/>
                                      </p:to>
                                    </p:set>
                                    <p:animEffect transition="in" filter="fade">
                                      <p:cBhvr>
                                        <p:cTn id="40" dur="500"/>
                                        <p:tgtEl>
                                          <p:spTgt spid="3">
                                            <p:txEl>
                                              <p:pRg st="22" end="22"/>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23" end="23"/>
                                            </p:txEl>
                                          </p:spTgt>
                                        </p:tgtEl>
                                        <p:attrNameLst>
                                          <p:attrName>style.visibility</p:attrName>
                                        </p:attrNameLst>
                                      </p:cBhvr>
                                      <p:to>
                                        <p:strVal val="visible"/>
                                      </p:to>
                                    </p:set>
                                    <p:animEffect transition="in" filter="fade">
                                      <p:cBhvr>
                                        <p:cTn id="43" dur="500"/>
                                        <p:tgtEl>
                                          <p:spTgt spid="3">
                                            <p:txEl>
                                              <p:pRg st="23" end="23"/>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25" end="25"/>
                                            </p:txEl>
                                          </p:spTgt>
                                        </p:tgtEl>
                                        <p:attrNameLst>
                                          <p:attrName>style.visibility</p:attrName>
                                        </p:attrNameLst>
                                      </p:cBhvr>
                                      <p:to>
                                        <p:strVal val="visible"/>
                                      </p:to>
                                    </p:set>
                                    <p:animEffect transition="in" filter="fade">
                                      <p:cBhvr>
                                        <p:cTn id="46" dur="500"/>
                                        <p:tgtEl>
                                          <p:spTgt spid="3">
                                            <p:txEl>
                                              <p:pRg st="25" end="25"/>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26" end="26"/>
                                            </p:txEl>
                                          </p:spTgt>
                                        </p:tgtEl>
                                        <p:attrNameLst>
                                          <p:attrName>style.visibility</p:attrName>
                                        </p:attrNameLst>
                                      </p:cBhvr>
                                      <p:to>
                                        <p:strVal val="visible"/>
                                      </p:to>
                                    </p:set>
                                    <p:animEffect transition="in" filter="fade">
                                      <p:cBhvr>
                                        <p:cTn id="49" dur="500"/>
                                        <p:tgtEl>
                                          <p:spTgt spid="3">
                                            <p:txEl>
                                              <p:pRg st="26" end="26"/>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27" end="27"/>
                                            </p:txEl>
                                          </p:spTgt>
                                        </p:tgtEl>
                                        <p:attrNameLst>
                                          <p:attrName>style.visibility</p:attrName>
                                        </p:attrNameLst>
                                      </p:cBhvr>
                                      <p:to>
                                        <p:strVal val="visible"/>
                                      </p:to>
                                    </p:set>
                                    <p:animEffect transition="in" filter="fade">
                                      <p:cBhvr>
                                        <p:cTn id="52" dur="500"/>
                                        <p:tgtEl>
                                          <p:spTgt spid="3">
                                            <p:txEl>
                                              <p:pRg st="27" end="27"/>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28" end="28"/>
                                            </p:txEl>
                                          </p:spTgt>
                                        </p:tgtEl>
                                        <p:attrNameLst>
                                          <p:attrName>style.visibility</p:attrName>
                                        </p:attrNameLst>
                                      </p:cBhvr>
                                      <p:to>
                                        <p:strVal val="visible"/>
                                      </p:to>
                                    </p:set>
                                    <p:animEffect transition="in" filter="fade">
                                      <p:cBhvr>
                                        <p:cTn id="55" dur="500"/>
                                        <p:tgtEl>
                                          <p:spTgt spid="3">
                                            <p:txEl>
                                              <p:pRg st="28" end="28"/>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3">
                                            <p:txEl>
                                              <p:pRg st="29" end="29"/>
                                            </p:txEl>
                                          </p:spTgt>
                                        </p:tgtEl>
                                        <p:attrNameLst>
                                          <p:attrName>style.visibility</p:attrName>
                                        </p:attrNameLst>
                                      </p:cBhvr>
                                      <p:to>
                                        <p:strVal val="visible"/>
                                      </p:to>
                                    </p:set>
                                    <p:animEffect transition="in" filter="fade">
                                      <p:cBhvr>
                                        <p:cTn id="58" dur="500"/>
                                        <p:tgtEl>
                                          <p:spTgt spid="3">
                                            <p:txEl>
                                              <p:pRg st="29" end="2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738554"/>
          </a:xfr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fontAlgn="ctr"/>
            <a:r>
              <a:rPr lang="ja-JP" altLang="en-US"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親睦と奉仕</a:t>
            </a:r>
            <a: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0" y="832338"/>
            <a:ext cx="12192000" cy="6400801"/>
          </a:xfrm>
          <a:ln>
            <a:noFill/>
          </a:ln>
        </p:spPr>
        <p:txBody>
          <a:bodyPr>
            <a:normAutofit fontScale="25000" lnSpcReduction="20000"/>
          </a:bodyPr>
          <a:lstStyle/>
          <a:p>
            <a:pPr marL="0" lvl="0" indent="0">
              <a:buNone/>
            </a:pPr>
            <a:r>
              <a:rPr lang="en-US" altLang="ja-JP" sz="112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1905</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  シカゴロータリ</a:t>
            </a:r>
            <a:r>
              <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クラブの誕生</a:t>
            </a:r>
            <a:endPar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・親睦と物質的相互扶助</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・創立時のシカゴ</a:t>
            </a: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RC</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の定款</a:t>
            </a:r>
            <a:endPar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目的</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会員の</a:t>
            </a:r>
            <a:r>
              <a:rPr lang="ja-JP" altLang="en-US" sz="8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職業上の利益の促進</a:t>
            </a:r>
          </a:p>
          <a:p>
            <a:pPr marL="0" lvl="0" indent="0">
              <a:buNone/>
            </a:pPr>
            <a:r>
              <a:rPr lang="ja-JP" altLang="en-US" sz="80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 </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通常、社交クラブに付随する</a:t>
            </a:r>
            <a:r>
              <a:rPr lang="ja-JP" altLang="en-US" sz="8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良き親睦</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とその他の時に必要と思われる事項の推進</a:t>
            </a:r>
            <a:r>
              <a:rPr lang="ja-JP" altLang="en-US" sz="80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業種</a:t>
            </a: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会員制 ・定期的な例会の開催　　　　　　　　　          </a:t>
            </a: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1905</a:t>
            </a: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年　</a:t>
            </a: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名からスタート⇒</a:t>
            </a: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1909</a:t>
            </a: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年　</a:t>
            </a: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300</a:t>
            </a: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名</a:t>
            </a:r>
            <a:endPar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■ドナルド・カーター事件→ロータリーの勧誘を断る</a:t>
            </a:r>
            <a:endPar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・自分たちの利益だけを追求するエゴイズムの団体には永続性はない。</a:t>
            </a: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そのような団体に魅力を感じない。</a:t>
            </a:r>
            <a:endPar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1906</a:t>
            </a: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月、定款に</a:t>
            </a: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つ目の目的が加わる。　　　　　　　　　　　　</a:t>
            </a: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・シカゴの最大の利益の推進、及び市民の誇りと忠誠とを市民の間に</a:t>
            </a:r>
            <a:endPar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広めること</a:t>
            </a: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⇒ロータリーにおける</a:t>
            </a:r>
            <a:r>
              <a:rPr lang="ja-JP" altLang="en-US" sz="80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奉仕の概念</a:t>
            </a: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が芽生える。</a:t>
            </a:r>
            <a:endPar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■公衆トイレの設置</a:t>
            </a:r>
            <a:r>
              <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(1909</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年の歳月をかけて完成→最初の社会奉仕活動</a:t>
            </a:r>
            <a:r>
              <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・百貨店組合や酒造組合の反発　・市当局から建設用地と</a:t>
            </a: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万ドルの補助金</a:t>
            </a: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■親睦派と奉仕派の</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対立</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→奉仕に重点を置くポール・ハリスへの反発、クラブ崩壊の危機</a:t>
            </a:r>
            <a:endParaRPr lang="en-US" altLang="ja-JP"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96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6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9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9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8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6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8185" y="2977662"/>
            <a:ext cx="3470030" cy="2192215"/>
          </a:xfrm>
          <a:prstGeom prst="rect">
            <a:avLst/>
          </a:prstGeom>
        </p:spPr>
      </p:pic>
      <p:sp>
        <p:nvSpPr>
          <p:cNvPr id="5" name="正方形/長方形 4"/>
          <p:cNvSpPr/>
          <p:nvPr/>
        </p:nvSpPr>
        <p:spPr>
          <a:xfrm>
            <a:off x="6236677" y="1746738"/>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23477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fade">
                                      <p:cBhvr>
                                        <p:cTn id="49" dur="500"/>
                                        <p:tgtEl>
                                          <p:spTgt spid="3">
                                            <p:txEl>
                                              <p:pRg st="14" end="14"/>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5" end="15"/>
                                            </p:txEl>
                                          </p:spTgt>
                                        </p:tgtEl>
                                        <p:attrNameLst>
                                          <p:attrName>style.visibility</p:attrName>
                                        </p:attrNameLst>
                                      </p:cBhvr>
                                      <p:to>
                                        <p:strVal val="visible"/>
                                      </p:to>
                                    </p:set>
                                    <p:animEffect transition="in" filter="fade">
                                      <p:cBhvr>
                                        <p:cTn id="52" dur="500"/>
                                        <p:tgtEl>
                                          <p:spTgt spid="3">
                                            <p:txEl>
                                              <p:pRg st="15" end="15"/>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animEffect transition="in" filter="fade">
                                      <p:cBhvr>
                                        <p:cTn id="55" dur="500"/>
                                        <p:tgtEl>
                                          <p:spTgt spid="3">
                                            <p:txEl>
                                              <p:pRg st="16" end="16"/>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3">
                                            <p:txEl>
                                              <p:pRg st="18" end="18"/>
                                            </p:txEl>
                                          </p:spTgt>
                                        </p:tgtEl>
                                        <p:attrNameLst>
                                          <p:attrName>style.visibility</p:attrName>
                                        </p:attrNameLst>
                                      </p:cBhvr>
                                      <p:to>
                                        <p:strVal val="visible"/>
                                      </p:to>
                                    </p:set>
                                    <p:animEffect transition="in" filter="fade">
                                      <p:cBhvr>
                                        <p:cTn id="58" dur="500"/>
                                        <p:tgtEl>
                                          <p:spTgt spid="3">
                                            <p:txEl>
                                              <p:pRg st="18" end="18"/>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3">
                                            <p:txEl>
                                              <p:pRg st="19" end="19"/>
                                            </p:txEl>
                                          </p:spTgt>
                                        </p:tgtEl>
                                        <p:attrNameLst>
                                          <p:attrName>style.visibility</p:attrName>
                                        </p:attrNameLst>
                                      </p:cBhvr>
                                      <p:to>
                                        <p:strVal val="visible"/>
                                      </p:to>
                                    </p:set>
                                    <p:animEffect transition="in" filter="fade">
                                      <p:cBhvr>
                                        <p:cTn id="61" dur="500"/>
                                        <p:tgtEl>
                                          <p:spTgt spid="3">
                                            <p:txEl>
                                              <p:pRg st="19" end="19"/>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3">
                                            <p:txEl>
                                              <p:pRg st="20" end="20"/>
                                            </p:txEl>
                                          </p:spTgt>
                                        </p:tgtEl>
                                        <p:attrNameLst>
                                          <p:attrName>style.visibility</p:attrName>
                                        </p:attrNameLst>
                                      </p:cBhvr>
                                      <p:to>
                                        <p:strVal val="visible"/>
                                      </p:to>
                                    </p:set>
                                    <p:animEffect transition="in" filter="fade">
                                      <p:cBhvr>
                                        <p:cTn id="64" dur="500"/>
                                        <p:tgtEl>
                                          <p:spTgt spid="3">
                                            <p:txEl>
                                              <p:pRg st="20" end="20"/>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3">
                                            <p:txEl>
                                              <p:pRg st="21" end="21"/>
                                            </p:txEl>
                                          </p:spTgt>
                                        </p:tgtEl>
                                        <p:attrNameLst>
                                          <p:attrName>style.visibility</p:attrName>
                                        </p:attrNameLst>
                                      </p:cBhvr>
                                      <p:to>
                                        <p:strVal val="visible"/>
                                      </p:to>
                                    </p:set>
                                    <p:animEffect transition="in" filter="fade">
                                      <p:cBhvr>
                                        <p:cTn id="67" dur="500"/>
                                        <p:tgtEl>
                                          <p:spTgt spid="3">
                                            <p:txEl>
                                              <p:pRg st="21" end="21"/>
                                            </p:txEl>
                                          </p:spTgt>
                                        </p:tgtEl>
                                      </p:cBhvr>
                                    </p:animEffect>
                                  </p:childTnLst>
                                </p:cTn>
                              </p:par>
                              <p:par>
                                <p:cTn id="68" presetID="10" presetClass="entr" presetSubtype="0" fill="hold" nodeType="withEffect">
                                  <p:stCondLst>
                                    <p:cond delay="0"/>
                                  </p:stCondLst>
                                  <p:childTnLst>
                                    <p:set>
                                      <p:cBhvr>
                                        <p:cTn id="69" dur="1" fill="hold">
                                          <p:stCondLst>
                                            <p:cond delay="0"/>
                                          </p:stCondLst>
                                        </p:cTn>
                                        <p:tgtEl>
                                          <p:spTgt spid="3">
                                            <p:txEl>
                                              <p:pRg st="22" end="22"/>
                                            </p:txEl>
                                          </p:spTgt>
                                        </p:tgtEl>
                                        <p:attrNameLst>
                                          <p:attrName>style.visibility</p:attrName>
                                        </p:attrNameLst>
                                      </p:cBhvr>
                                      <p:to>
                                        <p:strVal val="visible"/>
                                      </p:to>
                                    </p:set>
                                    <p:animEffect transition="in" filter="fade">
                                      <p:cBhvr>
                                        <p:cTn id="70" dur="500"/>
                                        <p:tgtEl>
                                          <p:spTgt spid="3">
                                            <p:txEl>
                                              <p:pRg st="22" end="22"/>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3">
                                            <p:txEl>
                                              <p:pRg st="23" end="23"/>
                                            </p:txEl>
                                          </p:spTgt>
                                        </p:tgtEl>
                                        <p:attrNameLst>
                                          <p:attrName>style.visibility</p:attrName>
                                        </p:attrNameLst>
                                      </p:cBhvr>
                                      <p:to>
                                        <p:strVal val="visible"/>
                                      </p:to>
                                    </p:set>
                                    <p:animEffect transition="in" filter="fade">
                                      <p:cBhvr>
                                        <p:cTn id="73" dur="500"/>
                                        <p:tgtEl>
                                          <p:spTgt spid="3">
                                            <p:txEl>
                                              <p:pRg st="23" end="23"/>
                                            </p:txEl>
                                          </p:spTgt>
                                        </p:tgtEl>
                                      </p:cBhvr>
                                    </p:animEffect>
                                  </p:childTnLst>
                                </p:cTn>
                              </p:par>
                              <p:par>
                                <p:cTn id="74" presetID="10" presetClass="entr" presetSubtype="0" fill="hold" nodeType="withEffect">
                                  <p:stCondLst>
                                    <p:cond delay="0"/>
                                  </p:stCondLst>
                                  <p:childTnLst>
                                    <p:set>
                                      <p:cBhvr>
                                        <p:cTn id="75" dur="1" fill="hold">
                                          <p:stCondLst>
                                            <p:cond delay="0"/>
                                          </p:stCondLst>
                                        </p:cTn>
                                        <p:tgtEl>
                                          <p:spTgt spid="3">
                                            <p:txEl>
                                              <p:pRg st="24" end="24"/>
                                            </p:txEl>
                                          </p:spTgt>
                                        </p:tgtEl>
                                        <p:attrNameLst>
                                          <p:attrName>style.visibility</p:attrName>
                                        </p:attrNameLst>
                                      </p:cBhvr>
                                      <p:to>
                                        <p:strVal val="visible"/>
                                      </p:to>
                                    </p:set>
                                    <p:animEffect transition="in" filter="fade">
                                      <p:cBhvr>
                                        <p:cTn id="76" dur="500"/>
                                        <p:tgtEl>
                                          <p:spTgt spid="3">
                                            <p:txEl>
                                              <p:pRg st="24" end="24"/>
                                            </p:txEl>
                                          </p:spTgt>
                                        </p:tgtEl>
                                      </p:cBhvr>
                                    </p:animEffect>
                                  </p:childTnLst>
                                </p:cTn>
                              </p:par>
                              <p:par>
                                <p:cTn id="77" presetID="10" presetClass="entr" presetSubtype="0" fill="hold" nodeType="withEffect">
                                  <p:stCondLst>
                                    <p:cond delay="0"/>
                                  </p:stCondLst>
                                  <p:childTnLst>
                                    <p:set>
                                      <p:cBhvr>
                                        <p:cTn id="78" dur="1" fill="hold">
                                          <p:stCondLst>
                                            <p:cond delay="0"/>
                                          </p:stCondLst>
                                        </p:cTn>
                                        <p:tgtEl>
                                          <p:spTgt spid="3">
                                            <p:txEl>
                                              <p:pRg st="25" end="25"/>
                                            </p:txEl>
                                          </p:spTgt>
                                        </p:tgtEl>
                                        <p:attrNameLst>
                                          <p:attrName>style.visibility</p:attrName>
                                        </p:attrNameLst>
                                      </p:cBhvr>
                                      <p:to>
                                        <p:strVal val="visible"/>
                                      </p:to>
                                    </p:set>
                                    <p:animEffect transition="in" filter="fade">
                                      <p:cBhvr>
                                        <p:cTn id="79" dur="500"/>
                                        <p:tgtEl>
                                          <p:spTgt spid="3">
                                            <p:txEl>
                                              <p:pRg st="25" end="25"/>
                                            </p:txEl>
                                          </p:spTgt>
                                        </p:tgtEl>
                                      </p:cBhvr>
                                    </p:animEffect>
                                  </p:childTnLst>
                                </p:cTn>
                              </p:par>
                              <p:par>
                                <p:cTn id="80" presetID="10" presetClass="entr" presetSubtype="0" fill="hold" nodeType="withEffect">
                                  <p:stCondLst>
                                    <p:cond delay="0"/>
                                  </p:stCondLst>
                                  <p:childTnLst>
                                    <p:set>
                                      <p:cBhvr>
                                        <p:cTn id="81" dur="1" fill="hold">
                                          <p:stCondLst>
                                            <p:cond delay="0"/>
                                          </p:stCondLst>
                                        </p:cTn>
                                        <p:tgtEl>
                                          <p:spTgt spid="3">
                                            <p:txEl>
                                              <p:pRg st="27" end="27"/>
                                            </p:txEl>
                                          </p:spTgt>
                                        </p:tgtEl>
                                        <p:attrNameLst>
                                          <p:attrName>style.visibility</p:attrName>
                                        </p:attrNameLst>
                                      </p:cBhvr>
                                      <p:to>
                                        <p:strVal val="visible"/>
                                      </p:to>
                                    </p:set>
                                    <p:animEffect transition="in" filter="fade">
                                      <p:cBhvr>
                                        <p:cTn id="82" dur="500"/>
                                        <p:tgtEl>
                                          <p:spTgt spid="3">
                                            <p:txEl>
                                              <p:pRg st="27" end="27"/>
                                            </p:txEl>
                                          </p:spTgt>
                                        </p:tgtEl>
                                      </p:cBhvr>
                                    </p:animEffect>
                                  </p:childTnLst>
                                </p:cTn>
                              </p:par>
                              <p:par>
                                <p:cTn id="83" presetID="10" presetClass="entr" presetSubtype="0" fill="hold" nodeType="withEffect">
                                  <p:stCondLst>
                                    <p:cond delay="0"/>
                                  </p:stCondLst>
                                  <p:childTnLst>
                                    <p:set>
                                      <p:cBhvr>
                                        <p:cTn id="84" dur="1" fill="hold">
                                          <p:stCondLst>
                                            <p:cond delay="0"/>
                                          </p:stCondLst>
                                        </p:cTn>
                                        <p:tgtEl>
                                          <p:spTgt spid="3">
                                            <p:txEl>
                                              <p:pRg st="28" end="28"/>
                                            </p:txEl>
                                          </p:spTgt>
                                        </p:tgtEl>
                                        <p:attrNameLst>
                                          <p:attrName>style.visibility</p:attrName>
                                        </p:attrNameLst>
                                      </p:cBhvr>
                                      <p:to>
                                        <p:strVal val="visible"/>
                                      </p:to>
                                    </p:set>
                                    <p:animEffect transition="in" filter="fade">
                                      <p:cBhvr>
                                        <p:cTn id="85" dur="500"/>
                                        <p:tgtEl>
                                          <p:spTgt spid="3">
                                            <p:txEl>
                                              <p:pRg st="28" end="28"/>
                                            </p:txEl>
                                          </p:spTgt>
                                        </p:tgtEl>
                                      </p:cBhvr>
                                    </p:animEffect>
                                  </p:childTnLst>
                                </p:cTn>
                              </p:par>
                              <p:par>
                                <p:cTn id="86" presetID="10" presetClass="entr" presetSubtype="0" fill="hold" nodeType="withEffect">
                                  <p:stCondLst>
                                    <p:cond delay="0"/>
                                  </p:stCondLst>
                                  <p:childTnLst>
                                    <p:set>
                                      <p:cBhvr>
                                        <p:cTn id="87" dur="1" fill="hold">
                                          <p:stCondLst>
                                            <p:cond delay="0"/>
                                          </p:stCondLst>
                                        </p:cTn>
                                        <p:tgtEl>
                                          <p:spTgt spid="3">
                                            <p:txEl>
                                              <p:pRg st="29" end="29"/>
                                            </p:txEl>
                                          </p:spTgt>
                                        </p:tgtEl>
                                        <p:attrNameLst>
                                          <p:attrName>style.visibility</p:attrName>
                                        </p:attrNameLst>
                                      </p:cBhvr>
                                      <p:to>
                                        <p:strVal val="visible"/>
                                      </p:to>
                                    </p:set>
                                    <p:animEffect transition="in" filter="fade">
                                      <p:cBhvr>
                                        <p:cTn id="88" dur="500"/>
                                        <p:tgtEl>
                                          <p:spTgt spid="3">
                                            <p:txEl>
                                              <p:pRg st="29" end="29"/>
                                            </p:txEl>
                                          </p:spTgt>
                                        </p:tgtEl>
                                      </p:cBhvr>
                                    </p:animEffect>
                                  </p:childTnLst>
                                </p:cTn>
                              </p:par>
                              <p:par>
                                <p:cTn id="89" presetID="10" presetClass="entr" presetSubtype="0" fill="hold" nodeType="withEffect">
                                  <p:stCondLst>
                                    <p:cond delay="0"/>
                                  </p:stCondLst>
                                  <p:childTnLst>
                                    <p:set>
                                      <p:cBhvr>
                                        <p:cTn id="90" dur="1" fill="hold">
                                          <p:stCondLst>
                                            <p:cond delay="0"/>
                                          </p:stCondLst>
                                        </p:cTn>
                                        <p:tgtEl>
                                          <p:spTgt spid="3">
                                            <p:txEl>
                                              <p:pRg st="30" end="30"/>
                                            </p:txEl>
                                          </p:spTgt>
                                        </p:tgtEl>
                                        <p:attrNameLst>
                                          <p:attrName>style.visibility</p:attrName>
                                        </p:attrNameLst>
                                      </p:cBhvr>
                                      <p:to>
                                        <p:strVal val="visible"/>
                                      </p:to>
                                    </p:set>
                                    <p:animEffect transition="in" filter="fade">
                                      <p:cBhvr>
                                        <p:cTn id="91" dur="500"/>
                                        <p:tgtEl>
                                          <p:spTgt spid="3">
                                            <p:txEl>
                                              <p:pRg st="30" end="30"/>
                                            </p:txEl>
                                          </p:spTgt>
                                        </p:tgtEl>
                                      </p:cBhvr>
                                    </p:animEffect>
                                  </p:childTnLst>
                                </p:cTn>
                              </p:par>
                              <p:par>
                                <p:cTn id="92" presetID="10" presetClass="entr" presetSubtype="0" fill="hold" nodeType="withEffect">
                                  <p:stCondLst>
                                    <p:cond delay="0"/>
                                  </p:stCondLst>
                                  <p:childTnLst>
                                    <p:set>
                                      <p:cBhvr>
                                        <p:cTn id="93" dur="1" fill="hold">
                                          <p:stCondLst>
                                            <p:cond delay="0"/>
                                          </p:stCondLst>
                                        </p:cTn>
                                        <p:tgtEl>
                                          <p:spTgt spid="3">
                                            <p:txEl>
                                              <p:pRg st="31" end="31"/>
                                            </p:txEl>
                                          </p:spTgt>
                                        </p:tgtEl>
                                        <p:attrNameLst>
                                          <p:attrName>style.visibility</p:attrName>
                                        </p:attrNameLst>
                                      </p:cBhvr>
                                      <p:to>
                                        <p:strVal val="visible"/>
                                      </p:to>
                                    </p:set>
                                    <p:animEffect transition="in" filter="fade">
                                      <p:cBhvr>
                                        <p:cTn id="94" dur="500"/>
                                        <p:tgtEl>
                                          <p:spTgt spid="3">
                                            <p:txEl>
                                              <p:pRg st="31" end="3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79297" cy="726831"/>
          </a:xfr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fontAlgn="ct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親睦と奉仕</a:t>
            </a:r>
            <a: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285752" y="926123"/>
            <a:ext cx="11906248" cy="5931877"/>
          </a:xfrm>
          <a:ln>
            <a:noFill/>
          </a:ln>
        </p:spPr>
        <p:txBody>
          <a:bodyPr>
            <a:normAutofit fontScale="25000" lnSpcReduction="20000"/>
          </a:bodyPr>
          <a:lstStyle/>
          <a:p>
            <a:pPr marL="0" indent="0">
              <a:buNone/>
            </a:pP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0" b="1" dirty="0" smtClean="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1910</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 全米ロータリー連合会の</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設立</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→ポール・ハリスは軸足をシカゴ</a:t>
            </a:r>
            <a:r>
              <a:rPr lang="en-US" altLang="ja-JP"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RC</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以外に求める。</a:t>
            </a:r>
            <a:endParaRPr lang="en-US" altLang="ja-JP"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当初、ポール・ハリスは親睦より奉仕を高次な概念と考えていた。しかし、その後</a:t>
            </a:r>
          </a:p>
          <a:p>
            <a:pPr mar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親睦と奉仕の調和の中にロータリーが宿る</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」と唱える。</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→ロータリーは寛容の中に宿る</a:t>
            </a:r>
            <a:endPar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当時、荒廃した商業道徳の中で、互助会的な組織が多数存在したが、生き残ったのは</a:t>
            </a: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ロータリーのみ。その理由は</a:t>
            </a: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奉仕という概念を取り入れたこと</a:t>
            </a:r>
            <a:endParaRPr lang="en-US" altLang="ja-JP"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1200" b="1" dirty="0" smtClean="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シェルドン</a:t>
            </a: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1910</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年、第</a:t>
            </a: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回全米ロータリークラブ連合会年次大会で “</a:t>
            </a: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He </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profits </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most </a:t>
            </a:r>
            <a:endPar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who </a:t>
            </a: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serves his fellows best”</a:t>
            </a:r>
            <a:r>
              <a:rPr lang="ja-JP" altLang="en-US" sz="7200" b="1" dirty="0">
                <a:solidFill>
                  <a:srgbClr val="0070C0"/>
                </a:solidFill>
                <a:latin typeface="メイリオ" panose="020B0604030504040204" pitchFamily="50" charset="-128"/>
                <a:ea typeface="メイリオ" panose="020B0604030504040204" pitchFamily="50" charset="-128"/>
              </a:rPr>
              <a:t>を発表</a:t>
            </a:r>
            <a:r>
              <a:rPr lang="en-US" altLang="ja-JP" sz="7200" b="1" dirty="0">
                <a:solidFill>
                  <a:srgbClr val="0070C0"/>
                </a:solidFill>
                <a:latin typeface="メイリオ" panose="020B0604030504040204" pitchFamily="50" charset="-128"/>
                <a:ea typeface="メイリオ" panose="020B0604030504040204" pitchFamily="50" charset="-128"/>
              </a:rPr>
              <a:t> (</a:t>
            </a:r>
            <a:r>
              <a:rPr lang="ja-JP" altLang="en-US" sz="7200" b="1" dirty="0">
                <a:solidFill>
                  <a:srgbClr val="0070C0"/>
                </a:solidFill>
                <a:latin typeface="メイリオ" panose="020B0604030504040204" pitchFamily="50" charset="-128"/>
                <a:ea typeface="メイリオ" panose="020B0604030504040204" pitchFamily="50" charset="-128"/>
              </a:rPr>
              <a:t>後に</a:t>
            </a:r>
            <a:r>
              <a:rPr lang="en-US" altLang="ja-JP" sz="7200" b="1" dirty="0">
                <a:solidFill>
                  <a:srgbClr val="0070C0"/>
                </a:solidFill>
                <a:latin typeface="メイリオ" panose="020B0604030504040204" pitchFamily="50" charset="-128"/>
                <a:ea typeface="メイリオ" panose="020B0604030504040204" pitchFamily="50" charset="-128"/>
              </a:rPr>
              <a:t>his  fellows</a:t>
            </a:r>
            <a:r>
              <a:rPr lang="ja-JP" altLang="en-US" sz="7200" b="1" dirty="0">
                <a:solidFill>
                  <a:srgbClr val="0070C0"/>
                </a:solidFill>
                <a:latin typeface="メイリオ" panose="020B0604030504040204" pitchFamily="50" charset="-128"/>
                <a:ea typeface="メイリオ" panose="020B0604030504040204" pitchFamily="50" charset="-128"/>
              </a:rPr>
              <a:t>はなくなる。</a:t>
            </a:r>
            <a:r>
              <a:rPr lang="en-US" altLang="ja-JP" sz="7200" b="1" dirty="0">
                <a:solidFill>
                  <a:srgbClr val="0070C0"/>
                </a:solidFill>
                <a:latin typeface="メイリオ" panose="020B0604030504040204" pitchFamily="50" charset="-128"/>
                <a:ea typeface="メイリオ" panose="020B0604030504040204" pitchFamily="50" charset="-128"/>
              </a:rPr>
              <a:t>)</a:t>
            </a:r>
            <a:endParaRPr lang="ja-JP" altLang="en-US" sz="7200" b="1" dirty="0">
              <a:solidFill>
                <a:srgbClr val="0070C0"/>
              </a:solidFill>
              <a:latin typeface="メイリオ" panose="020B0604030504040204" pitchFamily="50" charset="-128"/>
              <a:ea typeface="メイリオ" panose="020B0604030504040204" pitchFamily="50" charset="-128"/>
            </a:endParaRP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rPr>
              <a:t>2010</a:t>
            </a:r>
            <a:r>
              <a:rPr lang="ja-JP" altLang="en-US" sz="7200" b="1" dirty="0">
                <a:solidFill>
                  <a:srgbClr val="0070C0"/>
                </a:solidFill>
                <a:latin typeface="メイリオ" panose="020B0604030504040204" pitchFamily="50" charset="-128"/>
                <a:ea typeface="メイリオ" panose="020B0604030504040204" pitchFamily="50" charset="-128"/>
              </a:rPr>
              <a:t>年から</a:t>
            </a:r>
            <a:r>
              <a:rPr lang="en-US" altLang="ja-JP" sz="7200" b="1" dirty="0">
                <a:solidFill>
                  <a:srgbClr val="0070C0"/>
                </a:solidFill>
                <a:latin typeface="メイリオ" panose="020B0604030504040204" pitchFamily="50" charset="-128"/>
                <a:ea typeface="メイリオ" panose="020B0604030504040204" pitchFamily="50" charset="-128"/>
              </a:rPr>
              <a:t>he</a:t>
            </a:r>
            <a:r>
              <a:rPr lang="ja-JP" altLang="en-US" sz="7200" b="1" dirty="0">
                <a:solidFill>
                  <a:srgbClr val="0070C0"/>
                </a:solidFill>
                <a:latin typeface="メイリオ" panose="020B0604030504040204" pitchFamily="50" charset="-128"/>
                <a:ea typeface="メイリオ" panose="020B0604030504040204" pitchFamily="50" charset="-128"/>
              </a:rPr>
              <a:t>は</a:t>
            </a:r>
            <a:r>
              <a:rPr lang="en-US" altLang="ja-JP" sz="7200" b="1" dirty="0">
                <a:solidFill>
                  <a:srgbClr val="0070C0"/>
                </a:solidFill>
                <a:latin typeface="メイリオ" panose="020B0604030504040204" pitchFamily="50" charset="-128"/>
                <a:ea typeface="メイリオ" panose="020B0604030504040204" pitchFamily="50" charset="-128"/>
              </a:rPr>
              <a:t>one</a:t>
            </a:r>
            <a:r>
              <a:rPr lang="ja-JP" altLang="en-US" sz="7200" b="1" dirty="0">
                <a:solidFill>
                  <a:srgbClr val="0070C0"/>
                </a:solidFill>
                <a:latin typeface="メイリオ" panose="020B0604030504040204" pitchFamily="50" charset="-128"/>
                <a:ea typeface="メイリオ" panose="020B0604030504040204" pitchFamily="50" charset="-128"/>
              </a:rPr>
              <a:t>に変わり、</a:t>
            </a:r>
            <a:r>
              <a:rPr lang="en-US" altLang="ja-JP" sz="7200" b="1" dirty="0">
                <a:solidFill>
                  <a:srgbClr val="0070C0"/>
                </a:solidFill>
                <a:latin typeface="メイリオ" panose="020B0604030504040204" pitchFamily="50" charset="-128"/>
                <a:ea typeface="メイリオ" panose="020B0604030504040204" pitchFamily="50" charset="-128"/>
              </a:rPr>
              <a:t> </a:t>
            </a:r>
            <a:r>
              <a:rPr lang="en-US" altLang="ja-JP" sz="7200" b="1" dirty="0">
                <a:solidFill>
                  <a:srgbClr val="FF0000"/>
                </a:solidFill>
                <a:latin typeface="メイリオ" panose="020B0604030504040204" pitchFamily="50" charset="-128"/>
                <a:ea typeface="メイリオ" panose="020B0604030504040204" pitchFamily="50" charset="-128"/>
              </a:rPr>
              <a:t>One</a:t>
            </a:r>
            <a:r>
              <a:rPr lang="ja-JP" altLang="en-US" sz="7200" b="1" dirty="0">
                <a:solidFill>
                  <a:srgbClr val="FF0000"/>
                </a:solidFill>
                <a:latin typeface="メイリオ" panose="020B0604030504040204" pitchFamily="50" charset="-128"/>
                <a:ea typeface="メイリオ" panose="020B0604030504040204" pitchFamily="50" charset="-128"/>
              </a:rPr>
              <a:t> </a:t>
            </a:r>
            <a:r>
              <a:rPr lang="en-US" altLang="ja-JP" sz="7200" b="1" dirty="0">
                <a:solidFill>
                  <a:srgbClr val="FF0000"/>
                </a:solidFill>
                <a:latin typeface="メイリオ" panose="020B0604030504040204" pitchFamily="50" charset="-128"/>
                <a:ea typeface="メイリオ" panose="020B0604030504040204" pitchFamily="50" charset="-128"/>
              </a:rPr>
              <a:t>profits</a:t>
            </a:r>
            <a:r>
              <a:rPr lang="ja-JP" altLang="en-US" sz="7200" b="1" dirty="0">
                <a:solidFill>
                  <a:srgbClr val="FF0000"/>
                </a:solidFill>
                <a:latin typeface="メイリオ" panose="020B0604030504040204" pitchFamily="50" charset="-128"/>
                <a:ea typeface="メイリオ" panose="020B0604030504040204" pitchFamily="50" charset="-128"/>
              </a:rPr>
              <a:t> </a:t>
            </a:r>
            <a:r>
              <a:rPr lang="en-US" altLang="ja-JP" sz="7200" b="1" dirty="0">
                <a:solidFill>
                  <a:srgbClr val="FF0000"/>
                </a:solidFill>
                <a:latin typeface="メイリオ" panose="020B0604030504040204" pitchFamily="50" charset="-128"/>
                <a:ea typeface="メイリオ" panose="020B0604030504040204" pitchFamily="50" charset="-128"/>
              </a:rPr>
              <a:t>most</a:t>
            </a:r>
            <a:r>
              <a:rPr lang="ja-JP" altLang="en-US" sz="7200" b="1" dirty="0">
                <a:solidFill>
                  <a:srgbClr val="FF0000"/>
                </a:solidFill>
                <a:latin typeface="メイリオ" panose="020B0604030504040204" pitchFamily="50" charset="-128"/>
                <a:ea typeface="メイリオ" panose="020B0604030504040204" pitchFamily="50" charset="-128"/>
              </a:rPr>
              <a:t> </a:t>
            </a:r>
            <a:r>
              <a:rPr lang="en-US" altLang="ja-JP" sz="7200" b="1" dirty="0">
                <a:solidFill>
                  <a:srgbClr val="FF0000"/>
                </a:solidFill>
                <a:latin typeface="メイリオ" panose="020B0604030504040204" pitchFamily="50" charset="-128"/>
                <a:ea typeface="メイリオ" panose="020B0604030504040204" pitchFamily="50" charset="-128"/>
              </a:rPr>
              <a:t>who</a:t>
            </a:r>
            <a:r>
              <a:rPr lang="ja-JP" altLang="en-US" sz="7200" b="1" dirty="0">
                <a:solidFill>
                  <a:srgbClr val="FF0000"/>
                </a:solidFill>
                <a:latin typeface="メイリオ" panose="020B0604030504040204" pitchFamily="50" charset="-128"/>
                <a:ea typeface="メイリオ" panose="020B0604030504040204" pitchFamily="50" charset="-128"/>
              </a:rPr>
              <a:t> </a:t>
            </a:r>
            <a:r>
              <a:rPr lang="en-US" altLang="ja-JP" sz="7200" b="1" dirty="0">
                <a:solidFill>
                  <a:srgbClr val="FF0000"/>
                </a:solidFill>
                <a:latin typeface="メイリオ" panose="020B0604030504040204" pitchFamily="50" charset="-128"/>
                <a:ea typeface="メイリオ" panose="020B0604030504040204" pitchFamily="50" charset="-128"/>
              </a:rPr>
              <a:t>serves</a:t>
            </a:r>
            <a:r>
              <a:rPr lang="ja-JP" altLang="en-US" sz="7200" b="1" dirty="0">
                <a:solidFill>
                  <a:srgbClr val="FF0000"/>
                </a:solidFill>
                <a:latin typeface="メイリオ" panose="020B0604030504040204" pitchFamily="50" charset="-128"/>
                <a:ea typeface="メイリオ" panose="020B0604030504040204" pitchFamily="50" charset="-128"/>
              </a:rPr>
              <a:t> </a:t>
            </a:r>
            <a:r>
              <a:rPr lang="en-US" altLang="ja-JP" sz="7200" b="1" dirty="0" smtClean="0">
                <a:solidFill>
                  <a:srgbClr val="FF0000"/>
                </a:solidFill>
                <a:latin typeface="メイリオ" panose="020B0604030504040204" pitchFamily="50" charset="-128"/>
                <a:ea typeface="メイリオ" panose="020B0604030504040204" pitchFamily="50" charset="-128"/>
              </a:rPr>
              <a:t>best</a:t>
            </a:r>
          </a:p>
          <a:p>
            <a:pPr marL="0" indent="0">
              <a:buNone/>
            </a:pPr>
            <a:r>
              <a:rPr lang="ja-JP" altLang="en-US" sz="7200" b="1" dirty="0">
                <a:solidFill>
                  <a:srgbClr val="FF0000"/>
                </a:solidFill>
                <a:latin typeface="メイリオ" panose="020B0604030504040204" pitchFamily="50" charset="-128"/>
                <a:ea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rPr>
              <a:t> 　　 </a:t>
            </a:r>
            <a:r>
              <a:rPr lang="en-US" altLang="ja-JP" sz="7200" b="1" dirty="0" smtClean="0">
                <a:solidFill>
                  <a:srgbClr val="FF0000"/>
                </a:solidFill>
                <a:latin typeface="メイリオ" panose="020B0604030504040204" pitchFamily="50" charset="-128"/>
                <a:ea typeface="メイリオ" panose="020B0604030504040204" pitchFamily="50" charset="-128"/>
              </a:rPr>
              <a:t>(</a:t>
            </a:r>
            <a:r>
              <a:rPr lang="ja-JP" altLang="en-US" sz="7200" b="1" dirty="0" smtClean="0">
                <a:solidFill>
                  <a:srgbClr val="FF0000"/>
                </a:solidFill>
                <a:latin typeface="メイリオ" panose="020B0604030504040204" pitchFamily="50" charset="-128"/>
                <a:ea typeface="メイリオ" panose="020B0604030504040204" pitchFamily="50" charset="-128"/>
              </a:rPr>
              <a:t>最もよく奉仕する</a:t>
            </a:r>
            <a:r>
              <a:rPr lang="ja-JP" altLang="en-US" sz="7200" b="1" dirty="0">
                <a:solidFill>
                  <a:srgbClr val="FF0000"/>
                </a:solidFill>
                <a:latin typeface="メイリオ" panose="020B0604030504040204" pitchFamily="50" charset="-128"/>
                <a:ea typeface="メイリオ" panose="020B0604030504040204" pitchFamily="50" charset="-128"/>
              </a:rPr>
              <a:t>者</a:t>
            </a:r>
            <a:r>
              <a:rPr lang="ja-JP" altLang="en-US" sz="7200" b="1" dirty="0" smtClean="0">
                <a:solidFill>
                  <a:srgbClr val="FF0000"/>
                </a:solidFill>
                <a:latin typeface="メイリオ" panose="020B0604030504040204" pitchFamily="50" charset="-128"/>
                <a:ea typeface="メイリオ" panose="020B0604030504040204" pitchFamily="50" charset="-128"/>
              </a:rPr>
              <a:t>、最も多く報いられる</a:t>
            </a:r>
            <a:r>
              <a:rPr lang="en-US" altLang="ja-JP" sz="7200" b="1" dirty="0" smtClean="0">
                <a:solidFill>
                  <a:srgbClr val="FF0000"/>
                </a:solidFill>
                <a:latin typeface="メイリオ" panose="020B0604030504040204" pitchFamily="50" charset="-128"/>
                <a:ea typeface="メイリオ" panose="020B0604030504040204" pitchFamily="50" charset="-128"/>
              </a:rPr>
              <a:t>) </a:t>
            </a:r>
            <a:r>
              <a:rPr lang="ja-JP" altLang="en-US" sz="7200" b="1" dirty="0">
                <a:solidFill>
                  <a:schemeClr val="accent5"/>
                </a:solidFill>
                <a:latin typeface="メイリオ" panose="020B0604030504040204" pitchFamily="50" charset="-128"/>
                <a:ea typeface="メイリオ" panose="020B0604030504040204" pitchFamily="50" charset="-128"/>
              </a:rPr>
              <a:t>となる</a:t>
            </a:r>
            <a:r>
              <a:rPr lang="ja-JP" altLang="en-US" sz="7200" b="1" dirty="0" smtClean="0">
                <a:solidFill>
                  <a:schemeClr val="accent5"/>
                </a:solidFill>
                <a:latin typeface="メイリオ" panose="020B0604030504040204" pitchFamily="50" charset="-128"/>
                <a:ea typeface="メイリオ" panose="020B0604030504040204" pitchFamily="50" charset="-128"/>
              </a:rPr>
              <a:t>。</a:t>
            </a:r>
            <a:r>
              <a:rPr lang="ja-JP" altLang="en-US" sz="7200" b="1" dirty="0" smtClean="0">
                <a:solidFill>
                  <a:srgbClr val="FF0000"/>
                </a:solidFill>
                <a:latin typeface="メイリオ" panose="020B0604030504040204" pitchFamily="50" charset="-128"/>
                <a:ea typeface="メイリオ" panose="020B0604030504040204" pitchFamily="50" charset="-128"/>
              </a:rPr>
              <a:t>⇒</a:t>
            </a:r>
            <a:r>
              <a:rPr lang="ja-JP" altLang="en-US" sz="7200" b="1" dirty="0">
                <a:solidFill>
                  <a:srgbClr val="FF0000"/>
                </a:solidFill>
                <a:latin typeface="メイリオ" panose="020B0604030504040204" pitchFamily="50" charset="-128"/>
                <a:ea typeface="メイリオ" panose="020B0604030504040204" pitchFamily="50" charset="-128"/>
              </a:rPr>
              <a:t>職業奉仕の概念　</a:t>
            </a:r>
          </a:p>
          <a:p>
            <a:pPr marL="0" indent="0">
              <a:buNone/>
            </a:pPr>
            <a:r>
              <a:rPr lang="ja-JP" altLang="en-US" sz="8000" b="1" dirty="0" smtClean="0">
                <a:solidFill>
                  <a:srgbClr val="ED7D31"/>
                </a:solidFill>
                <a:latin typeface="メイリオ" panose="020B0604030504040204" pitchFamily="50" charset="-128"/>
                <a:ea typeface="メイリオ" panose="020B0604030504040204" pitchFamily="50" charset="-128"/>
              </a:rPr>
              <a:t>　 </a:t>
            </a:r>
            <a:r>
              <a:rPr lang="ja-JP" altLang="en-US" sz="7200" b="1" dirty="0">
                <a:solidFill>
                  <a:srgbClr val="FF0000"/>
                </a:solidFill>
                <a:latin typeface="メイリオ" panose="020B0604030504040204" pitchFamily="50" charset="-128"/>
                <a:ea typeface="メイリオ" panose="020B0604030504040204" pitchFamily="50" charset="-128"/>
              </a:rPr>
              <a:t>◎</a:t>
            </a:r>
            <a:r>
              <a:rPr lang="ja-JP" altLang="en-US" sz="7200" b="1" dirty="0" smtClean="0">
                <a:solidFill>
                  <a:srgbClr val="FF0000"/>
                </a:solidFill>
                <a:latin typeface="メイリオ" panose="020B0604030504040204" pitchFamily="50" charset="-128"/>
                <a:ea typeface="メイリオ" panose="020B0604030504040204" pitchFamily="50" charset="-128"/>
              </a:rPr>
              <a:t> </a:t>
            </a:r>
            <a:r>
              <a:rPr lang="ja-JP" altLang="en-US" sz="7200" b="1" dirty="0">
                <a:solidFill>
                  <a:srgbClr val="FF0000"/>
                </a:solidFill>
                <a:latin typeface="メイリオ" panose="020B0604030504040204" pitchFamily="50" charset="-128"/>
                <a:ea typeface="メイリオ" panose="020B0604030504040204" pitchFamily="50" charset="-128"/>
              </a:rPr>
              <a:t>コリンズ</a:t>
            </a:r>
            <a:endParaRPr lang="ja-JP" altLang="en-US" sz="7200" b="1" dirty="0">
              <a:solidFill>
                <a:srgbClr val="0070C0"/>
              </a:solidFill>
              <a:latin typeface="メイリオ" panose="020B0604030504040204" pitchFamily="50" charset="-128"/>
              <a:ea typeface="メイリオ" panose="020B0604030504040204" pitchFamily="50" charset="-128"/>
            </a:endParaRPr>
          </a:p>
          <a:p>
            <a:pPr marL="0" indent="0">
              <a:buNone/>
            </a:pPr>
            <a:r>
              <a:rPr lang="ja-JP" altLang="en-US" sz="7200" b="1" dirty="0" smtClean="0">
                <a:solidFill>
                  <a:srgbClr val="0070C0"/>
                </a:solidFill>
                <a:latin typeface="メイリオ" panose="020B0604030504040204" pitchFamily="50" charset="-128"/>
                <a:ea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rPr>
              <a:t>1911</a:t>
            </a:r>
            <a:r>
              <a:rPr lang="ja-JP" altLang="en-US" sz="7200" b="1" dirty="0">
                <a:solidFill>
                  <a:srgbClr val="0070C0"/>
                </a:solidFill>
                <a:latin typeface="メイリオ" panose="020B0604030504040204" pitchFamily="50" charset="-128"/>
                <a:ea typeface="メイリオ" panose="020B0604030504040204" pitchFamily="50" charset="-128"/>
              </a:rPr>
              <a:t>年、第</a:t>
            </a:r>
            <a:r>
              <a:rPr lang="en-US" altLang="ja-JP" sz="7200" b="1" dirty="0">
                <a:solidFill>
                  <a:srgbClr val="0070C0"/>
                </a:solidFill>
                <a:latin typeface="メイリオ" panose="020B0604030504040204" pitchFamily="50" charset="-128"/>
                <a:ea typeface="メイリオ" panose="020B0604030504040204" pitchFamily="50" charset="-128"/>
              </a:rPr>
              <a:t>2</a:t>
            </a:r>
            <a:r>
              <a:rPr lang="ja-JP" altLang="en-US" sz="7200" b="1" dirty="0">
                <a:solidFill>
                  <a:srgbClr val="0070C0"/>
                </a:solidFill>
                <a:latin typeface="メイリオ" panose="020B0604030504040204" pitchFamily="50" charset="-128"/>
                <a:ea typeface="メイリオ" panose="020B0604030504040204" pitchFamily="50" charset="-128"/>
              </a:rPr>
              <a:t>回全米ロータリークラブ連合会年次大会で</a:t>
            </a:r>
            <a:r>
              <a:rPr lang="en-US" altLang="ja-JP" sz="7200" b="1" dirty="0">
                <a:solidFill>
                  <a:srgbClr val="0070C0"/>
                </a:solidFill>
                <a:latin typeface="メイリオ" panose="020B0604030504040204" pitchFamily="50" charset="-128"/>
                <a:ea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rPr>
              <a:t>Service, </a:t>
            </a:r>
            <a:r>
              <a:rPr lang="en-US" altLang="ja-JP" sz="7200" b="1" dirty="0">
                <a:solidFill>
                  <a:srgbClr val="0070C0"/>
                </a:solidFill>
                <a:latin typeface="メイリオ" panose="020B0604030504040204" pitchFamily="50" charset="-128"/>
                <a:ea typeface="メイリオ" panose="020B0604030504040204" pitchFamily="50" charset="-128"/>
              </a:rPr>
              <a:t>not  self”</a:t>
            </a:r>
            <a:r>
              <a:rPr lang="ja-JP" altLang="en-US" sz="7200" b="1" dirty="0" smtClean="0">
                <a:solidFill>
                  <a:srgbClr val="0070C0"/>
                </a:solidFill>
                <a:latin typeface="メイリオ" panose="020B0604030504040204" pitchFamily="50" charset="-128"/>
                <a:ea typeface="メイリオ" panose="020B0604030504040204" pitchFamily="50" charset="-128"/>
              </a:rPr>
              <a:t>に関するスピーチを行う。</a:t>
            </a:r>
            <a:endParaRPr lang="en-US" altLang="ja-JP" sz="7200" b="1" dirty="0" smtClean="0">
              <a:solidFill>
                <a:srgbClr val="0070C0"/>
              </a:solidFill>
              <a:latin typeface="メイリオ" panose="020B0604030504040204" pitchFamily="50" charset="-128"/>
              <a:ea typeface="メイリオ" panose="020B0604030504040204" pitchFamily="50" charset="-128"/>
            </a:endParaRPr>
          </a:p>
          <a:p>
            <a:pPr marL="0" indent="0">
              <a:buNone/>
            </a:pPr>
            <a:r>
              <a:rPr lang="ja-JP" altLang="en-US" sz="7200" b="1" dirty="0">
                <a:solidFill>
                  <a:srgbClr val="0070C0"/>
                </a:solidFill>
                <a:latin typeface="メイリオ" panose="020B0604030504040204" pitchFamily="50" charset="-128"/>
                <a:ea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rPr>
              <a:t>　　後</a:t>
            </a:r>
            <a:r>
              <a:rPr lang="ja-JP" altLang="en-US" sz="7200" b="1" dirty="0">
                <a:solidFill>
                  <a:srgbClr val="0070C0"/>
                </a:solidFill>
                <a:latin typeface="メイリオ" panose="020B0604030504040204" pitchFamily="50" charset="-128"/>
                <a:ea typeface="メイリオ" panose="020B0604030504040204" pitchFamily="50" charset="-128"/>
              </a:rPr>
              <a:t>に、</a:t>
            </a:r>
            <a:r>
              <a:rPr lang="en-US" altLang="ja-JP" sz="7200" b="1" dirty="0">
                <a:solidFill>
                  <a:srgbClr val="FF0000"/>
                </a:solidFill>
                <a:latin typeface="メイリオ" panose="020B0604030504040204" pitchFamily="50" charset="-128"/>
                <a:ea typeface="メイリオ" panose="020B0604030504040204" pitchFamily="50" charset="-128"/>
              </a:rPr>
              <a:t>Service</a:t>
            </a:r>
            <a:r>
              <a:rPr lang="ja-JP" altLang="en-US" sz="7200" b="1" dirty="0">
                <a:solidFill>
                  <a:srgbClr val="FF0000"/>
                </a:solidFill>
                <a:latin typeface="メイリオ" panose="020B0604030504040204" pitchFamily="50" charset="-128"/>
                <a:ea typeface="メイリオ" panose="020B0604030504040204" pitchFamily="50" charset="-128"/>
              </a:rPr>
              <a:t> </a:t>
            </a:r>
            <a:r>
              <a:rPr lang="en-US" altLang="ja-JP" sz="7200" b="1" dirty="0">
                <a:solidFill>
                  <a:srgbClr val="FF0000"/>
                </a:solidFill>
                <a:latin typeface="メイリオ" panose="020B0604030504040204" pitchFamily="50" charset="-128"/>
                <a:ea typeface="メイリオ" panose="020B0604030504040204" pitchFamily="50" charset="-128"/>
              </a:rPr>
              <a:t>above</a:t>
            </a:r>
            <a:r>
              <a:rPr lang="ja-JP" altLang="en-US" sz="7200" b="1" dirty="0">
                <a:solidFill>
                  <a:srgbClr val="FF0000"/>
                </a:solidFill>
                <a:latin typeface="メイリオ" panose="020B0604030504040204" pitchFamily="50" charset="-128"/>
                <a:ea typeface="メイリオ" panose="020B0604030504040204" pitchFamily="50" charset="-128"/>
              </a:rPr>
              <a:t> </a:t>
            </a:r>
            <a:r>
              <a:rPr lang="en-US" altLang="ja-JP" sz="7200" b="1" dirty="0">
                <a:solidFill>
                  <a:srgbClr val="FF0000"/>
                </a:solidFill>
                <a:latin typeface="メイリオ" panose="020B0604030504040204" pitchFamily="50" charset="-128"/>
                <a:ea typeface="メイリオ" panose="020B0604030504040204" pitchFamily="50" charset="-128"/>
              </a:rPr>
              <a:t>self</a:t>
            </a:r>
            <a:r>
              <a:rPr lang="ja-JP" altLang="en-US" sz="7200" b="1" dirty="0">
                <a:solidFill>
                  <a:srgbClr val="FF0000"/>
                </a:solidFill>
                <a:latin typeface="メイリオ" panose="020B0604030504040204" pitchFamily="50" charset="-128"/>
                <a:ea typeface="メイリオ" panose="020B0604030504040204" pitchFamily="50" charset="-128"/>
              </a:rPr>
              <a:t>　</a:t>
            </a:r>
            <a:r>
              <a:rPr lang="ja-JP" altLang="en-US" sz="7200" b="1" dirty="0">
                <a:solidFill>
                  <a:schemeClr val="accent5"/>
                </a:solidFill>
                <a:latin typeface="メイリオ" panose="020B0604030504040204" pitchFamily="50" charset="-128"/>
                <a:ea typeface="メイリオ" panose="020B0604030504040204" pitchFamily="50" charset="-128"/>
              </a:rPr>
              <a:t>に改められる</a:t>
            </a:r>
            <a:r>
              <a:rPr lang="ja-JP" altLang="en-US" sz="7200" b="1" dirty="0" smtClean="0">
                <a:solidFill>
                  <a:schemeClr val="accent5"/>
                </a:solidFill>
                <a:latin typeface="メイリオ" panose="020B0604030504040204" pitchFamily="50" charset="-128"/>
                <a:ea typeface="メイリオ" panose="020B0604030504040204" pitchFamily="50" charset="-128"/>
              </a:rPr>
              <a:t>。</a:t>
            </a:r>
            <a:r>
              <a:rPr lang="ja-JP" altLang="en-US" sz="7200" b="1" dirty="0" smtClean="0">
                <a:solidFill>
                  <a:srgbClr val="FF0000"/>
                </a:solidFill>
                <a:latin typeface="メイリオ" panose="020B0604030504040204" pitchFamily="50" charset="-128"/>
                <a:ea typeface="メイリオ" panose="020B0604030504040204" pitchFamily="50" charset="-128"/>
              </a:rPr>
              <a:t>⇒</a:t>
            </a:r>
            <a:r>
              <a:rPr lang="ja-JP" altLang="en-US" sz="7200" b="1" dirty="0">
                <a:solidFill>
                  <a:srgbClr val="FF0000"/>
                </a:solidFill>
                <a:latin typeface="メイリオ" panose="020B0604030504040204" pitchFamily="50" charset="-128"/>
                <a:ea typeface="メイリオ" panose="020B0604030504040204" pitchFamily="50" charset="-128"/>
              </a:rPr>
              <a:t>超我の奉仕</a:t>
            </a:r>
          </a:p>
          <a:p>
            <a:pPr marL="0" indent="0">
              <a:buNone/>
            </a:pP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a:solidFill>
                  <a:srgbClr val="0070C0"/>
                </a:solidFill>
                <a:latin typeface="メイリオ" panose="020B0604030504040204" pitchFamily="50" charset="-128"/>
                <a:ea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rPr>
              <a:t> </a:t>
            </a:r>
            <a:r>
              <a:rPr lang="en-US" altLang="ja-JP" sz="8000" b="1" dirty="0" smtClean="0">
                <a:solidFill>
                  <a:srgbClr val="0070C0"/>
                </a:solidFill>
                <a:latin typeface="メイリオ" panose="020B0604030504040204" pitchFamily="50" charset="-128"/>
                <a:ea typeface="メイリオ" panose="020B0604030504040204" pitchFamily="50" charset="-128"/>
              </a:rPr>
              <a:t>2. </a:t>
            </a:r>
            <a:r>
              <a:rPr lang="ja-JP" altLang="en-US" sz="8000" b="1" dirty="0" smtClean="0">
                <a:solidFill>
                  <a:srgbClr val="0070C0"/>
                </a:solidFill>
                <a:latin typeface="メイリオ" panose="020B0604030504040204" pitchFamily="50" charset="-128"/>
                <a:ea typeface="メイリオ" panose="020B0604030504040204" pitchFamily="50" charset="-128"/>
              </a:rPr>
              <a:t>全米ロータリー連合会を設立し、拡大の足掛かりと制度を整えたこと</a:t>
            </a:r>
            <a:endPar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7200" b="1" dirty="0" smtClean="0">
                <a:latin typeface="メイリオ" panose="020B0604030504040204" pitchFamily="50" charset="-128"/>
                <a:ea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rPr>
              <a:t>1915</a:t>
            </a:r>
            <a:r>
              <a:rPr lang="ja-JP" altLang="en-US" sz="7200" b="1" dirty="0" smtClean="0">
                <a:solidFill>
                  <a:srgbClr val="0070C0"/>
                </a:solidFill>
                <a:latin typeface="メイリオ" panose="020B0604030504040204" pitchFamily="50" charset="-128"/>
                <a:ea typeface="メイリオ" panose="020B0604030504040204" pitchFamily="50" charset="-128"/>
              </a:rPr>
              <a:t>年　標準</a:t>
            </a:r>
            <a:r>
              <a:rPr lang="ja-JP" altLang="en-US" sz="7200" b="1" dirty="0">
                <a:solidFill>
                  <a:srgbClr val="0070C0"/>
                </a:solidFill>
                <a:latin typeface="メイリオ" panose="020B0604030504040204" pitchFamily="50" charset="-128"/>
                <a:ea typeface="メイリオ" panose="020B0604030504040204" pitchFamily="50" charset="-128"/>
              </a:rPr>
              <a:t>クラブ定款と模範クラブ細則を</a:t>
            </a:r>
            <a:r>
              <a:rPr lang="ja-JP" altLang="en-US" sz="7200" b="1" dirty="0" smtClean="0">
                <a:solidFill>
                  <a:srgbClr val="0070C0"/>
                </a:solidFill>
                <a:latin typeface="メイリオ" panose="020B0604030504040204" pitchFamily="50" charset="-128"/>
                <a:ea typeface="メイリオ" panose="020B0604030504040204" pitchFamily="50" charset="-128"/>
              </a:rPr>
              <a:t>採用</a:t>
            </a:r>
            <a:r>
              <a:rPr lang="ja-JP" altLang="en-US" sz="7200" b="1" dirty="0" smtClean="0">
                <a:solidFill>
                  <a:srgbClr val="FF0000"/>
                </a:solidFill>
                <a:latin typeface="メイリオ" panose="020B0604030504040204" pitchFamily="50" charset="-128"/>
                <a:ea typeface="メイリオ" panose="020B0604030504040204" pitchFamily="50" charset="-128"/>
              </a:rPr>
              <a:t>→クラブ</a:t>
            </a:r>
            <a:r>
              <a:rPr lang="ja-JP" altLang="en-US" sz="7200" b="1" dirty="0">
                <a:solidFill>
                  <a:srgbClr val="FF0000"/>
                </a:solidFill>
                <a:latin typeface="メイリオ" panose="020B0604030504040204" pitchFamily="50" charset="-128"/>
                <a:ea typeface="メイリオ" panose="020B0604030504040204" pitchFamily="50" charset="-128"/>
              </a:rPr>
              <a:t>管理の標準化</a:t>
            </a:r>
          </a:p>
          <a:p>
            <a:pPr marL="0" indent="0">
              <a:buNone/>
            </a:pPr>
            <a:r>
              <a:rPr lang="ja-JP" altLang="en-US" sz="7200" b="1" dirty="0" smtClean="0">
                <a:latin typeface="メイリオ" panose="020B0604030504040204" pitchFamily="50" charset="-128"/>
                <a:ea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rPr>
              <a:t>1919</a:t>
            </a:r>
            <a:r>
              <a:rPr lang="ja-JP" altLang="en-US" sz="7200" b="1" dirty="0" smtClean="0">
                <a:solidFill>
                  <a:srgbClr val="0070C0"/>
                </a:solidFill>
                <a:latin typeface="メイリオ" panose="020B0604030504040204" pitchFamily="50" charset="-128"/>
                <a:ea typeface="メイリオ" panose="020B0604030504040204" pitchFamily="50" charset="-128"/>
              </a:rPr>
              <a:t>年　地区</a:t>
            </a:r>
            <a:r>
              <a:rPr lang="ja-JP" altLang="en-US" sz="7200" b="1" dirty="0">
                <a:solidFill>
                  <a:srgbClr val="0070C0"/>
                </a:solidFill>
                <a:latin typeface="メイリオ" panose="020B0604030504040204" pitchFamily="50" charset="-128"/>
                <a:ea typeface="メイリオ" panose="020B0604030504040204" pitchFamily="50" charset="-128"/>
              </a:rPr>
              <a:t>制度・ガバナー制度の制定</a:t>
            </a:r>
            <a:endPar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96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6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9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9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8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6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3907" y="2919047"/>
            <a:ext cx="2015391" cy="2016368"/>
          </a:xfrm>
          <a:prstGeom prst="rect">
            <a:avLst/>
          </a:prstGeom>
        </p:spPr>
      </p:pic>
    </p:spTree>
    <p:extLst>
      <p:ext uri="{BB962C8B-B14F-4D97-AF65-F5344CB8AC3E}">
        <p14:creationId xmlns:p14="http://schemas.microsoft.com/office/powerpoint/2010/main" val="10716393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fade">
                                      <p:cBhvr>
                                        <p:cTn id="49" dur="500"/>
                                        <p:tgtEl>
                                          <p:spTgt spid="3">
                                            <p:txEl>
                                              <p:pRg st="14" end="14"/>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6" end="16"/>
                                            </p:txEl>
                                          </p:spTgt>
                                        </p:tgtEl>
                                        <p:attrNameLst>
                                          <p:attrName>style.visibility</p:attrName>
                                        </p:attrNameLst>
                                      </p:cBhvr>
                                      <p:to>
                                        <p:strVal val="visible"/>
                                      </p:to>
                                    </p:set>
                                    <p:animEffect transition="in" filter="fade">
                                      <p:cBhvr>
                                        <p:cTn id="52" dur="500"/>
                                        <p:tgtEl>
                                          <p:spTgt spid="3">
                                            <p:txEl>
                                              <p:pRg st="16" end="16"/>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animEffect transition="in" filter="fade">
                                      <p:cBhvr>
                                        <p:cTn id="55" dur="500"/>
                                        <p:tgtEl>
                                          <p:spTgt spid="3">
                                            <p:txEl>
                                              <p:pRg st="15" end="15"/>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3">
                                            <p:txEl>
                                              <p:pRg st="17" end="17"/>
                                            </p:txEl>
                                          </p:spTgt>
                                        </p:tgtEl>
                                        <p:attrNameLst>
                                          <p:attrName>style.visibility</p:attrName>
                                        </p:attrNameLst>
                                      </p:cBhvr>
                                      <p:to>
                                        <p:strVal val="visible"/>
                                      </p:to>
                                    </p:set>
                                    <p:animEffect transition="in" filter="fade">
                                      <p:cBhvr>
                                        <p:cTn id="58" dur="500"/>
                                        <p:tgtEl>
                                          <p:spTgt spid="3">
                                            <p:txEl>
                                              <p:pRg st="17" end="17"/>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3">
                                            <p:txEl>
                                              <p:pRg st="18" end="18"/>
                                            </p:txEl>
                                          </p:spTgt>
                                        </p:tgtEl>
                                        <p:attrNameLst>
                                          <p:attrName>style.visibility</p:attrName>
                                        </p:attrNameLst>
                                      </p:cBhvr>
                                      <p:to>
                                        <p:strVal val="visible"/>
                                      </p:to>
                                    </p:set>
                                    <p:animEffect transition="in" filter="fade">
                                      <p:cBhvr>
                                        <p:cTn id="61" dur="500"/>
                                        <p:tgtEl>
                                          <p:spTgt spid="3">
                                            <p:txEl>
                                              <p:pRg st="18" end="18"/>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3">
                                            <p:txEl>
                                              <p:pRg st="19" end="19"/>
                                            </p:txEl>
                                          </p:spTgt>
                                        </p:tgtEl>
                                        <p:attrNameLst>
                                          <p:attrName>style.visibility</p:attrName>
                                        </p:attrNameLst>
                                      </p:cBhvr>
                                      <p:to>
                                        <p:strVal val="visible"/>
                                      </p:to>
                                    </p:set>
                                    <p:animEffect transition="in" filter="fade">
                                      <p:cBhvr>
                                        <p:cTn id="64" dur="500"/>
                                        <p:tgtEl>
                                          <p:spTgt spid="3">
                                            <p:txEl>
                                              <p:pRg st="19" end="19"/>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3">
                                            <p:txEl>
                                              <p:pRg st="20" end="20"/>
                                            </p:txEl>
                                          </p:spTgt>
                                        </p:tgtEl>
                                        <p:attrNameLst>
                                          <p:attrName>style.visibility</p:attrName>
                                        </p:attrNameLst>
                                      </p:cBhvr>
                                      <p:to>
                                        <p:strVal val="visible"/>
                                      </p:to>
                                    </p:set>
                                    <p:animEffect transition="in" filter="fade">
                                      <p:cBhvr>
                                        <p:cTn id="67" dur="500"/>
                                        <p:tgtEl>
                                          <p:spTgt spid="3">
                                            <p:txEl>
                                              <p:pRg st="20" end="20"/>
                                            </p:txEl>
                                          </p:spTgt>
                                        </p:tgtEl>
                                      </p:cBhvr>
                                    </p:animEffect>
                                  </p:childTnLst>
                                </p:cTn>
                              </p:par>
                              <p:par>
                                <p:cTn id="68" presetID="10" presetClass="entr" presetSubtype="0" fill="hold" nodeType="withEffect">
                                  <p:stCondLst>
                                    <p:cond delay="0"/>
                                  </p:stCondLst>
                                  <p:childTnLst>
                                    <p:set>
                                      <p:cBhvr>
                                        <p:cTn id="69" dur="1" fill="hold">
                                          <p:stCondLst>
                                            <p:cond delay="0"/>
                                          </p:stCondLst>
                                        </p:cTn>
                                        <p:tgtEl>
                                          <p:spTgt spid="3">
                                            <p:txEl>
                                              <p:pRg st="21" end="21"/>
                                            </p:txEl>
                                          </p:spTgt>
                                        </p:tgtEl>
                                        <p:attrNameLst>
                                          <p:attrName>style.visibility</p:attrName>
                                        </p:attrNameLst>
                                      </p:cBhvr>
                                      <p:to>
                                        <p:strVal val="visible"/>
                                      </p:to>
                                    </p:set>
                                    <p:animEffect transition="in" filter="fade">
                                      <p:cBhvr>
                                        <p:cTn id="70" dur="500"/>
                                        <p:tgtEl>
                                          <p:spTgt spid="3">
                                            <p:txEl>
                                              <p:pRg st="21" end="21"/>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3">
                                            <p:txEl>
                                              <p:pRg st="22" end="22"/>
                                            </p:txEl>
                                          </p:spTgt>
                                        </p:tgtEl>
                                        <p:attrNameLst>
                                          <p:attrName>style.visibility</p:attrName>
                                        </p:attrNameLst>
                                      </p:cBhvr>
                                      <p:to>
                                        <p:strVal val="visible"/>
                                      </p:to>
                                    </p:set>
                                    <p:animEffect transition="in" filter="fade">
                                      <p:cBhvr>
                                        <p:cTn id="73" dur="500"/>
                                        <p:tgtEl>
                                          <p:spTgt spid="3">
                                            <p:txEl>
                                              <p:pRg st="22" end="22"/>
                                            </p:txEl>
                                          </p:spTgt>
                                        </p:tgtEl>
                                      </p:cBhvr>
                                    </p:animEffect>
                                  </p:childTnLst>
                                </p:cTn>
                              </p:par>
                              <p:par>
                                <p:cTn id="74" presetID="10" presetClass="entr" presetSubtype="0" fill="hold" nodeType="withEffect">
                                  <p:stCondLst>
                                    <p:cond delay="0"/>
                                  </p:stCondLst>
                                  <p:childTnLst>
                                    <p:set>
                                      <p:cBhvr>
                                        <p:cTn id="75" dur="1" fill="hold">
                                          <p:stCondLst>
                                            <p:cond delay="0"/>
                                          </p:stCondLst>
                                        </p:cTn>
                                        <p:tgtEl>
                                          <p:spTgt spid="3">
                                            <p:txEl>
                                              <p:pRg st="23" end="23"/>
                                            </p:txEl>
                                          </p:spTgt>
                                        </p:tgtEl>
                                        <p:attrNameLst>
                                          <p:attrName>style.visibility</p:attrName>
                                        </p:attrNameLst>
                                      </p:cBhvr>
                                      <p:to>
                                        <p:strVal val="visible"/>
                                      </p:to>
                                    </p:set>
                                    <p:animEffect transition="in" filter="fade">
                                      <p:cBhvr>
                                        <p:cTn id="76" dur="500"/>
                                        <p:tgtEl>
                                          <p:spTgt spid="3">
                                            <p:txEl>
                                              <p:pRg st="23" end="23"/>
                                            </p:txEl>
                                          </p:spTgt>
                                        </p:tgtEl>
                                      </p:cBhvr>
                                    </p:animEffect>
                                  </p:childTnLst>
                                </p:cTn>
                              </p:par>
                              <p:par>
                                <p:cTn id="77" presetID="10" presetClass="entr" presetSubtype="0" fill="hold" nodeType="withEffect">
                                  <p:stCondLst>
                                    <p:cond delay="0"/>
                                  </p:stCondLst>
                                  <p:childTnLst>
                                    <p:set>
                                      <p:cBhvr>
                                        <p:cTn id="78" dur="1" fill="hold">
                                          <p:stCondLst>
                                            <p:cond delay="0"/>
                                          </p:stCondLst>
                                        </p:cTn>
                                        <p:tgtEl>
                                          <p:spTgt spid="3">
                                            <p:txEl>
                                              <p:pRg st="24" end="24"/>
                                            </p:txEl>
                                          </p:spTgt>
                                        </p:tgtEl>
                                        <p:attrNameLst>
                                          <p:attrName>style.visibility</p:attrName>
                                        </p:attrNameLst>
                                      </p:cBhvr>
                                      <p:to>
                                        <p:strVal val="visible"/>
                                      </p:to>
                                    </p:set>
                                    <p:animEffect transition="in" filter="fade">
                                      <p:cBhvr>
                                        <p:cTn id="79" dur="500"/>
                                        <p:tgtEl>
                                          <p:spTgt spid="3">
                                            <p:txEl>
                                              <p:pRg st="24" end="24"/>
                                            </p:txEl>
                                          </p:spTgt>
                                        </p:tgtEl>
                                      </p:cBhvr>
                                    </p:animEffect>
                                  </p:childTnLst>
                                </p:cTn>
                              </p:par>
                              <p:par>
                                <p:cTn id="80" presetID="10" presetClass="entr" presetSubtype="0" fill="hold" nodeType="withEffect">
                                  <p:stCondLst>
                                    <p:cond delay="0"/>
                                  </p:stCondLst>
                                  <p:childTnLst>
                                    <p:set>
                                      <p:cBhvr>
                                        <p:cTn id="81" dur="1" fill="hold">
                                          <p:stCondLst>
                                            <p:cond delay="0"/>
                                          </p:stCondLst>
                                        </p:cTn>
                                        <p:tgtEl>
                                          <p:spTgt spid="3">
                                            <p:txEl>
                                              <p:pRg st="26" end="26"/>
                                            </p:txEl>
                                          </p:spTgt>
                                        </p:tgtEl>
                                        <p:attrNameLst>
                                          <p:attrName>style.visibility</p:attrName>
                                        </p:attrNameLst>
                                      </p:cBhvr>
                                      <p:to>
                                        <p:strVal val="visible"/>
                                      </p:to>
                                    </p:set>
                                    <p:animEffect transition="in" filter="fade">
                                      <p:cBhvr>
                                        <p:cTn id="82" dur="500"/>
                                        <p:tgtEl>
                                          <p:spTgt spid="3">
                                            <p:txEl>
                                              <p:pRg st="26" end="26"/>
                                            </p:txEl>
                                          </p:spTgt>
                                        </p:tgtEl>
                                      </p:cBhvr>
                                    </p:animEffect>
                                  </p:childTnLst>
                                </p:cTn>
                              </p:par>
                              <p:par>
                                <p:cTn id="83" presetID="10" presetClass="entr" presetSubtype="0" fill="hold" nodeType="withEffect">
                                  <p:stCondLst>
                                    <p:cond delay="0"/>
                                  </p:stCondLst>
                                  <p:childTnLst>
                                    <p:set>
                                      <p:cBhvr>
                                        <p:cTn id="84" dur="1" fill="hold">
                                          <p:stCondLst>
                                            <p:cond delay="0"/>
                                          </p:stCondLst>
                                        </p:cTn>
                                        <p:tgtEl>
                                          <p:spTgt spid="3">
                                            <p:txEl>
                                              <p:pRg st="27" end="27"/>
                                            </p:txEl>
                                          </p:spTgt>
                                        </p:tgtEl>
                                        <p:attrNameLst>
                                          <p:attrName>style.visibility</p:attrName>
                                        </p:attrNameLst>
                                      </p:cBhvr>
                                      <p:to>
                                        <p:strVal val="visible"/>
                                      </p:to>
                                    </p:set>
                                    <p:animEffect transition="in" filter="fade">
                                      <p:cBhvr>
                                        <p:cTn id="85" dur="500"/>
                                        <p:tgtEl>
                                          <p:spTgt spid="3">
                                            <p:txEl>
                                              <p:pRg st="27" end="27"/>
                                            </p:txEl>
                                          </p:spTgt>
                                        </p:tgtEl>
                                      </p:cBhvr>
                                    </p:animEffect>
                                  </p:childTnLst>
                                </p:cTn>
                              </p:par>
                              <p:par>
                                <p:cTn id="86" presetID="10" presetClass="entr" presetSubtype="0" fill="hold" nodeType="withEffect">
                                  <p:stCondLst>
                                    <p:cond delay="0"/>
                                  </p:stCondLst>
                                  <p:childTnLst>
                                    <p:set>
                                      <p:cBhvr>
                                        <p:cTn id="87" dur="1" fill="hold">
                                          <p:stCondLst>
                                            <p:cond delay="0"/>
                                          </p:stCondLst>
                                        </p:cTn>
                                        <p:tgtEl>
                                          <p:spTgt spid="3">
                                            <p:txEl>
                                              <p:pRg st="28" end="28"/>
                                            </p:txEl>
                                          </p:spTgt>
                                        </p:tgtEl>
                                        <p:attrNameLst>
                                          <p:attrName>style.visibility</p:attrName>
                                        </p:attrNameLst>
                                      </p:cBhvr>
                                      <p:to>
                                        <p:strVal val="visible"/>
                                      </p:to>
                                    </p:set>
                                    <p:animEffect transition="in" filter="fade">
                                      <p:cBhvr>
                                        <p:cTn id="88" dur="500"/>
                                        <p:tgtEl>
                                          <p:spTgt spid="3">
                                            <p:txEl>
                                              <p:pRg st="28" end="28"/>
                                            </p:txEl>
                                          </p:spTgt>
                                        </p:tgtEl>
                                      </p:cBhvr>
                                    </p:animEffect>
                                  </p:childTnLst>
                                </p:cTn>
                              </p:par>
                              <p:par>
                                <p:cTn id="89" presetID="10" presetClass="entr" presetSubtype="0" fill="hold" nodeType="withEffect">
                                  <p:stCondLst>
                                    <p:cond delay="0"/>
                                  </p:stCondLst>
                                  <p:childTnLst>
                                    <p:set>
                                      <p:cBhvr>
                                        <p:cTn id="90" dur="1" fill="hold">
                                          <p:stCondLst>
                                            <p:cond delay="0"/>
                                          </p:stCondLst>
                                        </p:cTn>
                                        <p:tgtEl>
                                          <p:spTgt spid="3">
                                            <p:txEl>
                                              <p:pRg st="29" end="29"/>
                                            </p:txEl>
                                          </p:spTgt>
                                        </p:tgtEl>
                                        <p:attrNameLst>
                                          <p:attrName>style.visibility</p:attrName>
                                        </p:attrNameLst>
                                      </p:cBhvr>
                                      <p:to>
                                        <p:strVal val="visible"/>
                                      </p:to>
                                    </p:set>
                                    <p:animEffect transition="in" filter="fade">
                                      <p:cBhvr>
                                        <p:cTn id="91" dur="500"/>
                                        <p:tgtEl>
                                          <p:spTgt spid="3">
                                            <p:txEl>
                                              <p:pRg st="29" end="29"/>
                                            </p:txEl>
                                          </p:spTgt>
                                        </p:tgtEl>
                                      </p:cBhvr>
                                    </p:animEffect>
                                  </p:childTnLst>
                                </p:cTn>
                              </p:par>
                              <p:par>
                                <p:cTn id="92" presetID="10" presetClass="entr" presetSubtype="0" fill="hold" nodeType="withEffect">
                                  <p:stCondLst>
                                    <p:cond delay="0"/>
                                  </p:stCondLst>
                                  <p:childTnLst>
                                    <p:set>
                                      <p:cBhvr>
                                        <p:cTn id="93" dur="1" fill="hold">
                                          <p:stCondLst>
                                            <p:cond delay="0"/>
                                          </p:stCondLst>
                                        </p:cTn>
                                        <p:tgtEl>
                                          <p:spTgt spid="3">
                                            <p:txEl>
                                              <p:pRg st="30" end="30"/>
                                            </p:txEl>
                                          </p:spTgt>
                                        </p:tgtEl>
                                        <p:attrNameLst>
                                          <p:attrName>style.visibility</p:attrName>
                                        </p:attrNameLst>
                                      </p:cBhvr>
                                      <p:to>
                                        <p:strVal val="visible"/>
                                      </p:to>
                                    </p:set>
                                    <p:animEffect transition="in" filter="fade">
                                      <p:cBhvr>
                                        <p:cTn id="94" dur="500"/>
                                        <p:tgtEl>
                                          <p:spTgt spid="3">
                                            <p:txEl>
                                              <p:pRg st="30" end="3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668214"/>
          </a:xfr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fontAlgn="ctr"/>
            <a: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I  </a:t>
            </a:r>
            <a: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serve(</a:t>
            </a: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個人奉仕</a:t>
            </a:r>
            <a: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と </a:t>
            </a:r>
            <a: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We  serve(</a:t>
            </a: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団体奉仕</a:t>
            </a:r>
            <a: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0" y="832339"/>
            <a:ext cx="12192000" cy="6213231"/>
          </a:xfrm>
          <a:ln>
            <a:noFill/>
          </a:ln>
        </p:spPr>
        <p:txBody>
          <a:bodyPr>
            <a:normAutofit fontScale="25000" lnSpcReduction="20000"/>
          </a:bodyPr>
          <a:lstStyle/>
          <a:p>
            <a:pPr marL="0" indent="0">
              <a:buNone/>
            </a:pPr>
            <a:r>
              <a:rPr lang="en-US" altLang="ja-JP" sz="112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理論派と実践派の対立    </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※1917</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　ライオンズクラブ設立</a:t>
            </a: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err="1"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身体障がい</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児童へ</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の奉仕活動をめぐっての対立</a:t>
            </a: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smtClean="0">
                <a:solidFill>
                  <a:srgbClr val="0070C0"/>
                </a:solidFill>
                <a:latin typeface="メイリオ" panose="020B0604030504040204" pitchFamily="50" charset="-128"/>
                <a:ea typeface="メイリオ" panose="020B0604030504040204" pitchFamily="50" charset="-128"/>
              </a:rPr>
              <a:t>　・</a:t>
            </a:r>
            <a:r>
              <a:rPr lang="ja-JP" altLang="en-US" sz="8000" b="1" dirty="0">
                <a:solidFill>
                  <a:srgbClr val="0070C0"/>
                </a:solidFill>
                <a:latin typeface="メイリオ" panose="020B0604030504040204" pitchFamily="50" charset="-128"/>
                <a:ea typeface="メイリオ" panose="020B0604030504040204" pitchFamily="50" charset="-128"/>
              </a:rPr>
              <a:t>理論派　奉仕の心を形成することがロータリー運動の本質→個人</a:t>
            </a:r>
            <a:r>
              <a:rPr lang="ja-JP" altLang="en-US" sz="8000" b="1" dirty="0" smtClean="0">
                <a:solidFill>
                  <a:srgbClr val="0070C0"/>
                </a:solidFill>
                <a:latin typeface="メイリオ" panose="020B0604030504040204" pitchFamily="50" charset="-128"/>
                <a:ea typeface="メイリオ" panose="020B0604030504040204" pitchFamily="50" charset="-128"/>
              </a:rPr>
              <a:t>奉仕</a:t>
            </a:r>
            <a:r>
              <a:rPr lang="en-US" altLang="ja-JP" sz="8000" b="1" dirty="0" smtClean="0">
                <a:solidFill>
                  <a:srgbClr val="0070C0"/>
                </a:solidFill>
                <a:latin typeface="メイリオ" panose="020B0604030504040204" pitchFamily="50" charset="-128"/>
                <a:ea typeface="メイリオ" panose="020B0604030504040204" pitchFamily="50" charset="-128"/>
              </a:rPr>
              <a:t>(individual service)</a:t>
            </a:r>
            <a:endParaRPr lang="ja-JP" altLang="en-US" sz="8000" b="1" dirty="0">
              <a:solidFill>
                <a:srgbClr val="0070C0"/>
              </a:solidFill>
              <a:latin typeface="メイリオ" panose="020B0604030504040204" pitchFamily="50" charset="-128"/>
              <a:ea typeface="メイリオ" panose="020B0604030504040204" pitchFamily="50" charset="-128"/>
            </a:endParaRPr>
          </a:p>
          <a:p>
            <a:pPr marL="0" indent="0">
              <a:buNone/>
            </a:pPr>
            <a:r>
              <a:rPr lang="ja-JP" altLang="en-US" sz="8000" b="1" dirty="0">
                <a:solidFill>
                  <a:srgbClr val="0070C0"/>
                </a:solidFill>
                <a:latin typeface="メイリオ" panose="020B0604030504040204" pitchFamily="50" charset="-128"/>
                <a:ea typeface="メイリオ" panose="020B0604030504040204" pitchFamily="50" charset="-128"/>
              </a:rPr>
              <a:t>　・実践派　奉仕活動の実践こそがロータリーの使命→団体</a:t>
            </a:r>
            <a:r>
              <a:rPr lang="ja-JP" altLang="en-US" sz="8000" b="1" dirty="0" smtClean="0">
                <a:solidFill>
                  <a:srgbClr val="0070C0"/>
                </a:solidFill>
                <a:latin typeface="メイリオ" panose="020B0604030504040204" pitchFamily="50" charset="-128"/>
                <a:ea typeface="メイリオ" panose="020B0604030504040204" pitchFamily="50" charset="-128"/>
              </a:rPr>
              <a:t>奉仕</a:t>
            </a:r>
            <a:r>
              <a:rPr lang="en-US" altLang="ja-JP" sz="8000" b="1" dirty="0" smtClean="0">
                <a:solidFill>
                  <a:srgbClr val="0070C0"/>
                </a:solidFill>
                <a:latin typeface="メイリオ" panose="020B0604030504040204" pitchFamily="50" charset="-128"/>
                <a:ea typeface="メイリオ" panose="020B0604030504040204" pitchFamily="50" charset="-128"/>
              </a:rPr>
              <a:t>(collective service)</a:t>
            </a:r>
            <a:r>
              <a:rPr lang="ja-JP" altLang="en-US" sz="8000" b="1" dirty="0">
                <a:solidFill>
                  <a:srgbClr val="FF0000"/>
                </a:solidFill>
                <a:latin typeface="メイリオ" panose="020B0604030504040204" pitchFamily="50" charset="-128"/>
                <a:ea typeface="メイリオ" panose="020B0604030504040204" pitchFamily="50" charset="-128"/>
              </a:rPr>
              <a:t>　        </a:t>
            </a:r>
            <a:endParaRPr lang="en-US" altLang="ja-JP" sz="8000" b="1"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1923</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年、セントルイス大会で決議</a:t>
            </a:r>
            <a:r>
              <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23-34</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を採択</a:t>
            </a:r>
          </a:p>
          <a:p>
            <a:pPr mar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ロータリー理念、原則の確立⇔理論派と実践派の対立の回避</a:t>
            </a:r>
          </a:p>
          <a:p>
            <a:pPr marL="0" indent="0">
              <a:buNone/>
            </a:pPr>
            <a:r>
              <a:rPr lang="ja-JP" altLang="en-US" sz="8800" b="1" dirty="0">
                <a:solidFill>
                  <a:srgbClr val="0070C0"/>
                </a:solidFill>
                <a:latin typeface="メイリオ" panose="020B0604030504040204" pitchFamily="50" charset="-128"/>
                <a:ea typeface="メイリオ" panose="020B0604030504040204" pitchFamily="50" charset="-128"/>
              </a:rPr>
              <a:t>　</a:t>
            </a:r>
            <a:r>
              <a:rPr lang="ja-JP" altLang="en-US" sz="8800" b="1" dirty="0">
                <a:solidFill>
                  <a:srgbClr val="FF0000"/>
                </a:solidFill>
                <a:latin typeface="メイリオ" panose="020B0604030504040204" pitchFamily="50" charset="-128"/>
                <a:ea typeface="メイリオ" panose="020B0604030504040204" pitchFamily="50" charset="-128"/>
              </a:rPr>
              <a:t>　</a:t>
            </a:r>
            <a:r>
              <a:rPr lang="ja-JP" altLang="en-US" sz="8800" b="1" dirty="0" smtClean="0">
                <a:solidFill>
                  <a:srgbClr val="FF0000"/>
                </a:solidFill>
                <a:latin typeface="メイリオ" panose="020B0604030504040204" pitchFamily="50" charset="-128"/>
                <a:ea typeface="メイリオ" panose="020B0604030504040204" pitchFamily="50" charset="-128"/>
              </a:rPr>
              <a:t>        </a:t>
            </a:r>
            <a:endParaRPr lang="en-US" altLang="ja-JP" sz="4000" b="1"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8000" b="1" dirty="0" smtClean="0">
                <a:solidFill>
                  <a:srgbClr val="FF0000"/>
                </a:solidFill>
                <a:latin typeface="メイリオ" panose="020B0604030504040204" pitchFamily="50" charset="-128"/>
                <a:ea typeface="メイリオ" panose="020B0604030504040204" pitchFamily="50" charset="-128"/>
              </a:rPr>
              <a:t>  </a:t>
            </a:r>
            <a:r>
              <a:rPr lang="ja-JP" altLang="en-US" sz="8000" b="1" dirty="0">
                <a:solidFill>
                  <a:srgbClr val="FF0000"/>
                </a:solidFill>
                <a:latin typeface="メイリオ" panose="020B0604030504040204" pitchFamily="50" charset="-128"/>
                <a:ea typeface="メイリオ" panose="020B0604030504040204" pitchFamily="50" charset="-128"/>
              </a:rPr>
              <a:t>・ロータリーは、基本的には、</a:t>
            </a:r>
            <a:r>
              <a:rPr lang="ja-JP" altLang="en-US" sz="8000" b="1" u="sng" dirty="0">
                <a:solidFill>
                  <a:srgbClr val="FF0000"/>
                </a:solidFill>
                <a:latin typeface="メイリオ" panose="020B0604030504040204" pitchFamily="50" charset="-128"/>
                <a:ea typeface="メイリオ" panose="020B0604030504040204" pitchFamily="50" charset="-128"/>
              </a:rPr>
              <a:t>一つの人生哲学</a:t>
            </a:r>
            <a:r>
              <a:rPr lang="ja-JP" altLang="en-US" sz="8000" b="1" dirty="0">
                <a:solidFill>
                  <a:srgbClr val="FF0000"/>
                </a:solidFill>
                <a:latin typeface="メイリオ" panose="020B0604030504040204" pitchFamily="50" charset="-128"/>
                <a:ea typeface="メイリオ" panose="020B0604030504040204" pitchFamily="50" charset="-128"/>
              </a:rPr>
              <a:t>であり、それは</a:t>
            </a:r>
            <a:r>
              <a:rPr lang="ja-JP" altLang="en-US" sz="8000" b="1" u="sng" dirty="0">
                <a:solidFill>
                  <a:srgbClr val="FF0000"/>
                </a:solidFill>
                <a:latin typeface="メイリオ" panose="020B0604030504040204" pitchFamily="50" charset="-128"/>
                <a:ea typeface="メイリオ" panose="020B0604030504040204" pitchFamily="50" charset="-128"/>
              </a:rPr>
              <a:t>利己的な欲求と義務</a:t>
            </a:r>
            <a:r>
              <a:rPr lang="ja-JP" altLang="en-US" sz="8000" b="1" dirty="0">
                <a:solidFill>
                  <a:srgbClr val="FF0000"/>
                </a:solidFill>
                <a:latin typeface="メイリオ" panose="020B0604030504040204" pitchFamily="50" charset="-128"/>
                <a:ea typeface="メイリオ" panose="020B0604030504040204" pitchFamily="50" charset="-128"/>
              </a:rPr>
              <a:t> </a:t>
            </a:r>
            <a:r>
              <a:rPr lang="ja-JP" altLang="en-US" sz="8000" b="1" u="sng" dirty="0">
                <a:solidFill>
                  <a:srgbClr val="FF0000"/>
                </a:solidFill>
                <a:latin typeface="メイリオ" panose="020B0604030504040204" pitchFamily="50" charset="-128"/>
                <a:ea typeface="メイリオ" panose="020B0604030504040204" pitchFamily="50" charset="-128"/>
              </a:rPr>
              <a:t>及びこれに伴う</a:t>
            </a: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rPr>
              <a:t>　 </a:t>
            </a:r>
            <a:r>
              <a:rPr lang="ja-JP" altLang="en-US" sz="8000" b="1" u="sng" dirty="0">
                <a:solidFill>
                  <a:srgbClr val="FF0000"/>
                </a:solidFill>
                <a:latin typeface="メイリオ" panose="020B0604030504040204" pitchFamily="50" charset="-128"/>
                <a:ea typeface="メイリオ" panose="020B0604030504040204" pitchFamily="50" charset="-128"/>
              </a:rPr>
              <a:t> 他人のために奉仕したいという感情との間に常に存在する矛盾</a:t>
            </a:r>
            <a:r>
              <a:rPr lang="ja-JP" altLang="en-US" sz="8000" b="1" dirty="0">
                <a:solidFill>
                  <a:srgbClr val="FF0000"/>
                </a:solidFill>
                <a:latin typeface="メイリオ" panose="020B0604030504040204" pitchFamily="50" charset="-128"/>
                <a:ea typeface="メイリオ" panose="020B0604030504040204" pitchFamily="50" charset="-128"/>
              </a:rPr>
              <a:t>を和らげようとするものである。</a:t>
            </a:r>
            <a:endParaRPr lang="en-US" altLang="ja-JP" sz="8000" b="1" dirty="0">
              <a:solidFill>
                <a:srgbClr val="FF0000"/>
              </a:solidFill>
              <a:latin typeface="メイリオ" panose="020B0604030504040204" pitchFamily="50" charset="-128"/>
              <a:ea typeface="メイリオ" panose="020B0604030504040204" pitchFamily="50" charset="-128"/>
            </a:endParaRPr>
          </a:p>
          <a:p>
            <a:pPr marL="0" indent="0">
              <a:buNone/>
            </a:pPr>
            <a:r>
              <a:rPr lang="en-US" altLang="ja-JP" sz="8000" b="1" dirty="0">
                <a:solidFill>
                  <a:srgbClr val="FF0000"/>
                </a:solidFill>
                <a:latin typeface="メイリオ" panose="020B0604030504040204" pitchFamily="50" charset="-128"/>
                <a:ea typeface="メイリオ" panose="020B0604030504040204" pitchFamily="50" charset="-128"/>
              </a:rPr>
              <a:t>     </a:t>
            </a:r>
            <a:r>
              <a:rPr lang="ja-JP" altLang="en-US" sz="8000" b="1" dirty="0">
                <a:solidFill>
                  <a:srgbClr val="FF0000"/>
                </a:solidFill>
                <a:latin typeface="メイリオ" panose="020B0604030504040204" pitchFamily="50" charset="-128"/>
                <a:ea typeface="メイリオ" panose="020B0604030504040204" pitchFamily="50" charset="-128"/>
              </a:rPr>
              <a:t>この哲学は奉仕ー「超我の奉仕」</a:t>
            </a:r>
            <a:r>
              <a:rPr lang="ja-JP" altLang="en-US" sz="8000" b="1" dirty="0" err="1">
                <a:solidFill>
                  <a:srgbClr val="FF0000"/>
                </a:solidFill>
                <a:latin typeface="メイリオ" panose="020B0604030504040204" pitchFamily="50" charset="-128"/>
                <a:ea typeface="メイリオ" panose="020B0604030504040204" pitchFamily="50" charset="-128"/>
              </a:rPr>
              <a:t>ーの</a:t>
            </a:r>
            <a:r>
              <a:rPr lang="ja-JP" altLang="en-US" sz="8000" b="1" dirty="0">
                <a:solidFill>
                  <a:srgbClr val="FF0000"/>
                </a:solidFill>
                <a:latin typeface="メイリオ" panose="020B0604030504040204" pitchFamily="50" charset="-128"/>
                <a:ea typeface="メイリオ" panose="020B0604030504040204" pitchFamily="50" charset="-128"/>
              </a:rPr>
              <a:t>哲学であり「最もよく奉仕する者、最も多く報いられる」</a:t>
            </a:r>
            <a:endParaRPr lang="en-US" altLang="ja-JP" sz="8000" b="1"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rPr>
              <a:t>     という</a:t>
            </a:r>
            <a:r>
              <a:rPr lang="ja-JP" altLang="en-US" sz="8000" b="1" u="sng" dirty="0">
                <a:solidFill>
                  <a:srgbClr val="FF0000"/>
                </a:solidFill>
                <a:latin typeface="メイリオ" panose="020B0604030504040204" pitchFamily="50" charset="-128"/>
                <a:ea typeface="メイリオ" panose="020B0604030504040204" pitchFamily="50" charset="-128"/>
              </a:rPr>
              <a:t>実践理論の原則</a:t>
            </a:r>
            <a:r>
              <a:rPr lang="ja-JP" altLang="en-US" sz="8000" b="1" dirty="0">
                <a:solidFill>
                  <a:srgbClr val="FF0000"/>
                </a:solidFill>
                <a:latin typeface="メイリオ" panose="020B0604030504040204" pitchFamily="50" charset="-128"/>
                <a:ea typeface="メイリオ" panose="020B0604030504040204" pitchFamily="50" charset="-128"/>
              </a:rPr>
              <a:t>に基づくものである。</a:t>
            </a:r>
          </a:p>
          <a:p>
            <a:pPr marL="0" indent="0">
              <a:buNone/>
            </a:pPr>
            <a:r>
              <a:rPr lang="ja-JP" altLang="en-US" sz="8000" dirty="0">
                <a:solidFill>
                  <a:srgbClr val="FF0000"/>
                </a:solidFill>
                <a:latin typeface="メイリオ" panose="020B0604030504040204" pitchFamily="50" charset="-128"/>
                <a:ea typeface="メイリオ" panose="020B0604030504040204" pitchFamily="50" charset="-128"/>
              </a:rPr>
              <a:t> </a:t>
            </a:r>
            <a:r>
              <a:rPr lang="ja-JP" altLang="en-US" sz="8000" dirty="0" smtClean="0">
                <a:solidFill>
                  <a:srgbClr val="FF0000"/>
                </a:solidFill>
                <a:latin typeface="メイリオ" panose="020B0604030504040204" pitchFamily="50" charset="-128"/>
                <a:ea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rPr>
              <a:t>・本来ロータリークラブは、事業および専門職務に携わる人および地域社会のリーダーの代表として、</a:t>
            </a:r>
          </a:p>
          <a:p>
            <a:pPr marL="0" indent="0">
              <a:buNone/>
            </a:pPr>
            <a:r>
              <a:rPr lang="ja-JP" altLang="en-US" sz="8000" b="1" dirty="0">
                <a:solidFill>
                  <a:srgbClr val="0070C0"/>
                </a:solidFill>
                <a:latin typeface="メイリオ" panose="020B0604030504040204" pitchFamily="50" charset="-128"/>
                <a:ea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rPr>
              <a:t> ロータリーの奉仕の哲学を受け入れ、次の四つのことを実行することを目指している人々の集まり</a:t>
            </a:r>
            <a:endParaRPr lang="en-US" altLang="ja-JP" sz="8000" b="1" dirty="0" smtClean="0">
              <a:solidFill>
                <a:srgbClr val="0070C0"/>
              </a:solidFill>
              <a:latin typeface="メイリオ" panose="020B0604030504040204" pitchFamily="50" charset="-128"/>
              <a:ea typeface="メイリオ" panose="020B0604030504040204" pitchFamily="50" charset="-128"/>
            </a:endParaRPr>
          </a:p>
          <a:p>
            <a:pPr marL="0" indent="0">
              <a:buNone/>
            </a:pPr>
            <a:r>
              <a:rPr lang="en-US" altLang="ja-JP" sz="8000" b="1" dirty="0">
                <a:solidFill>
                  <a:srgbClr val="0070C0"/>
                </a:solidFill>
                <a:latin typeface="メイリオ" panose="020B0604030504040204" pitchFamily="50" charset="-128"/>
                <a:ea typeface="メイリオ" panose="020B0604030504040204" pitchFamily="50" charset="-128"/>
              </a:rPr>
              <a:t> </a:t>
            </a:r>
            <a:r>
              <a:rPr lang="en-US" altLang="ja-JP" sz="8000" b="1" dirty="0" smtClean="0">
                <a:solidFill>
                  <a:srgbClr val="0070C0"/>
                </a:solidFill>
                <a:latin typeface="メイリオ" panose="020B0604030504040204" pitchFamily="50" charset="-128"/>
                <a:ea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rPr>
              <a:t>である。</a:t>
            </a:r>
            <a:endParaRPr lang="en-US" altLang="ja-JP" sz="8000" b="1" dirty="0" smtClean="0">
              <a:solidFill>
                <a:srgbClr val="0070C0"/>
              </a:solidFill>
              <a:latin typeface="メイリオ" panose="020B0604030504040204" pitchFamily="50" charset="-128"/>
              <a:ea typeface="メイリオ" panose="020B0604030504040204" pitchFamily="50" charset="-128"/>
            </a:endParaRPr>
          </a:p>
          <a:p>
            <a:pPr marL="0" indent="0">
              <a:buNone/>
            </a:pPr>
            <a:r>
              <a:rPr lang="en-US" altLang="ja-JP" sz="7200" b="1" dirty="0">
                <a:solidFill>
                  <a:srgbClr val="0070C0"/>
                </a:solidFill>
                <a:latin typeface="メイリオ" panose="020B0604030504040204" pitchFamily="50" charset="-128"/>
                <a:ea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rPr>
              <a:t> </a:t>
            </a:r>
            <a:r>
              <a:rPr lang="en-US" altLang="ja-JP" sz="7200" b="1" dirty="0" smtClean="0">
                <a:solidFill>
                  <a:srgbClr val="FF0000"/>
                </a:solidFill>
                <a:latin typeface="メイリオ" panose="020B0604030504040204" pitchFamily="50" charset="-128"/>
                <a:ea typeface="メイリオ" panose="020B0604030504040204" pitchFamily="50" charset="-128"/>
              </a:rPr>
              <a:t>1. </a:t>
            </a:r>
            <a:r>
              <a:rPr lang="ja-JP" altLang="en-US" sz="7200" b="1" dirty="0">
                <a:solidFill>
                  <a:srgbClr val="FF0000"/>
                </a:solidFill>
                <a:latin typeface="メイリオ" panose="020B0604030504040204" pitchFamily="50" charset="-128"/>
                <a:ea typeface="メイリオ" panose="020B0604030504040204" pitchFamily="50" charset="-128"/>
              </a:rPr>
              <a:t>奉仕</a:t>
            </a:r>
            <a:r>
              <a:rPr lang="ja-JP" altLang="en-US" sz="7200" b="1" dirty="0" smtClean="0">
                <a:solidFill>
                  <a:srgbClr val="FF0000"/>
                </a:solidFill>
                <a:latin typeface="メイリオ" panose="020B0604030504040204" pitchFamily="50" charset="-128"/>
                <a:ea typeface="メイリオ" panose="020B0604030504040204" pitchFamily="50" charset="-128"/>
              </a:rPr>
              <a:t>の理論が職業および人生における成功と幸福の真の基礎であることを団体で学ぶこと</a:t>
            </a:r>
          </a:p>
          <a:p>
            <a:pPr marL="0" indent="0">
              <a:buNone/>
            </a:pPr>
            <a:r>
              <a:rPr lang="ja-JP" altLang="en-US" sz="7200" b="1" dirty="0">
                <a:solidFill>
                  <a:srgbClr val="FF0000"/>
                </a:solidFill>
                <a:latin typeface="メイリオ" panose="020B0604030504040204" pitchFamily="50" charset="-128"/>
                <a:ea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rPr>
              <a:t> </a:t>
            </a:r>
            <a:r>
              <a:rPr lang="en-US" altLang="ja-JP" sz="7200" b="1" dirty="0" smtClean="0">
                <a:solidFill>
                  <a:srgbClr val="FF0000"/>
                </a:solidFill>
                <a:latin typeface="メイリオ" panose="020B0604030504040204" pitchFamily="50" charset="-128"/>
                <a:ea typeface="メイリオ" panose="020B0604030504040204" pitchFamily="50" charset="-128"/>
              </a:rPr>
              <a:t>2. </a:t>
            </a:r>
            <a:r>
              <a:rPr lang="ja-JP" altLang="en-US" sz="7200" b="1" dirty="0" smtClean="0">
                <a:solidFill>
                  <a:srgbClr val="FF0000"/>
                </a:solidFill>
                <a:latin typeface="メイリオ" panose="020B0604030504040204" pitchFamily="50" charset="-128"/>
                <a:ea typeface="メイリオ" panose="020B0604030504040204" pitchFamily="50" charset="-128"/>
              </a:rPr>
              <a:t>自分たちの間においても、また地域社会に対しても、その実際例を団体で示すこと</a:t>
            </a:r>
          </a:p>
          <a:p>
            <a:pPr marL="0" indent="0">
              <a:buNone/>
            </a:pPr>
            <a:r>
              <a:rPr lang="ja-JP" altLang="en-US" sz="7200" b="1" dirty="0">
                <a:solidFill>
                  <a:srgbClr val="FF0000"/>
                </a:solidFill>
                <a:latin typeface="メイリオ" panose="020B0604030504040204" pitchFamily="50" charset="-128"/>
                <a:ea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rPr>
              <a:t> </a:t>
            </a:r>
          </a:p>
          <a:p>
            <a:pPr marL="0" indent="0">
              <a:buNone/>
            </a:pPr>
            <a:endParaRPr lang="en-US" altLang="ja-JP" sz="8000" b="1" dirty="0" smtClean="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8000" b="1" dirty="0" smtClean="0">
                <a:solidFill>
                  <a:srgbClr val="FF0000"/>
                </a:solidFill>
                <a:latin typeface="メイリオ" panose="020B0604030504040204" pitchFamily="50" charset="-128"/>
                <a:ea typeface="メイリオ" panose="020B0604030504040204" pitchFamily="50" charset="-128"/>
              </a:rPr>
              <a:t>　</a:t>
            </a:r>
            <a:endParaRPr lang="en-US" altLang="ja-JP" sz="8000" b="1" dirty="0" smtClean="0">
              <a:solidFill>
                <a:srgbClr val="FF0000"/>
              </a:solidFill>
              <a:latin typeface="メイリオ" panose="020B0604030504040204" pitchFamily="50" charset="-128"/>
              <a:ea typeface="メイリオ" panose="020B0604030504040204" pitchFamily="50" charset="-128"/>
            </a:endParaRPr>
          </a:p>
          <a:p>
            <a:pPr marL="0" indent="0">
              <a:buNone/>
            </a:pPr>
            <a:endParaRPr lang="en-US" altLang="ja-JP" sz="8000" b="1" dirty="0">
              <a:solidFill>
                <a:srgbClr val="FF0000"/>
              </a:solidFill>
              <a:latin typeface="メイリオ" panose="020B0604030504040204" pitchFamily="50" charset="-128"/>
              <a:ea typeface="メイリオ" panose="020B0604030504040204" pitchFamily="50" charset="-128"/>
            </a:endParaRPr>
          </a:p>
          <a:p>
            <a:pPr marL="0" indent="0">
              <a:buNone/>
            </a:pPr>
            <a:endParaRPr lang="ja-JP" altLang="en-US" sz="8000" b="1"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8000" b="1" dirty="0">
                <a:solidFill>
                  <a:srgbClr val="0070C0"/>
                </a:solidFill>
                <a:latin typeface="メイリオ" panose="020B0604030504040204" pitchFamily="50" charset="-128"/>
                <a:ea typeface="メイリオ" panose="020B0604030504040204" pitchFamily="50" charset="-128"/>
              </a:rPr>
              <a:t>  </a:t>
            </a:r>
          </a:p>
          <a:p>
            <a:pPr marL="0" indent="0">
              <a:buNone/>
            </a:pPr>
            <a:r>
              <a:rPr lang="ja-JP" altLang="en-US" sz="8000" b="1" dirty="0">
                <a:solidFill>
                  <a:srgbClr val="0070C0"/>
                </a:solidFill>
                <a:latin typeface="メイリオ" panose="020B0604030504040204" pitchFamily="50" charset="-128"/>
                <a:ea typeface="メイリオ" panose="020B0604030504040204" pitchFamily="50" charset="-128"/>
              </a:rPr>
              <a:t>　  </a:t>
            </a: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rPr>
              <a:t>　</a:t>
            </a:r>
          </a:p>
          <a:p>
            <a:pPr marL="0" indent="0">
              <a:buNone/>
            </a:pPr>
            <a:r>
              <a:rPr lang="ja-JP" altLang="en-US" sz="80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u="sng" dirty="0">
              <a:solidFill>
                <a:srgbClr val="0070C0"/>
              </a:solidFill>
              <a:latin typeface="メイリオ" panose="020B0604030504040204" pitchFamily="50" charset="-128"/>
              <a:ea typeface="メイリオ" panose="020B0604030504040204" pitchFamily="50" charset="-128"/>
            </a:endParaRPr>
          </a:p>
          <a:p>
            <a:pPr marL="0" indent="0">
              <a:buNone/>
            </a:pPr>
            <a:r>
              <a:rPr lang="en-US" altLang="ja-JP" sz="8000" b="1" dirty="0">
                <a:solidFill>
                  <a:srgbClr val="FF0000"/>
                </a:solidFill>
                <a:latin typeface="メイリオ" panose="020B0604030504040204" pitchFamily="50" charset="-128"/>
                <a:ea typeface="メイリオ" panose="020B0604030504040204" pitchFamily="50" charset="-128"/>
              </a:rPr>
              <a:t>  </a:t>
            </a:r>
            <a:r>
              <a:rPr lang="ja-JP" altLang="en-US" sz="8000" b="1" dirty="0">
                <a:solidFill>
                  <a:srgbClr val="FF0000"/>
                </a:solidFill>
                <a:latin typeface="メイリオ" panose="020B0604030504040204" pitchFamily="50" charset="-128"/>
                <a:ea typeface="メイリオ" panose="020B0604030504040204" pitchFamily="50" charset="-128"/>
              </a:rPr>
              <a:t>    </a:t>
            </a:r>
            <a:endPar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96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6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9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9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8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6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898337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fade">
                                      <p:cBhvr>
                                        <p:cTn id="49" dur="500"/>
                                        <p:tgtEl>
                                          <p:spTgt spid="3">
                                            <p:txEl>
                                              <p:pRg st="14" end="14"/>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5" end="15"/>
                                            </p:txEl>
                                          </p:spTgt>
                                        </p:tgtEl>
                                        <p:attrNameLst>
                                          <p:attrName>style.visibility</p:attrName>
                                        </p:attrNameLst>
                                      </p:cBhvr>
                                      <p:to>
                                        <p:strVal val="visible"/>
                                      </p:to>
                                    </p:set>
                                    <p:animEffect transition="in" filter="fade">
                                      <p:cBhvr>
                                        <p:cTn id="52" dur="500"/>
                                        <p:tgtEl>
                                          <p:spTgt spid="3">
                                            <p:txEl>
                                              <p:pRg st="15" end="15"/>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animEffect transition="in" filter="fade">
                                      <p:cBhvr>
                                        <p:cTn id="55" dur="500"/>
                                        <p:tgtEl>
                                          <p:spTgt spid="3">
                                            <p:txEl>
                                              <p:pRg st="16" end="16"/>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3">
                                            <p:txEl>
                                              <p:pRg st="18" end="18"/>
                                            </p:txEl>
                                          </p:spTgt>
                                        </p:tgtEl>
                                        <p:attrNameLst>
                                          <p:attrName>style.visibility</p:attrName>
                                        </p:attrNameLst>
                                      </p:cBhvr>
                                      <p:to>
                                        <p:strVal val="visible"/>
                                      </p:to>
                                    </p:set>
                                    <p:animEffect transition="in" filter="fade">
                                      <p:cBhvr>
                                        <p:cTn id="58" dur="500"/>
                                        <p:tgtEl>
                                          <p:spTgt spid="3">
                                            <p:txEl>
                                              <p:pRg st="18" end="18"/>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3">
                                            <p:txEl>
                                              <p:pRg st="21" end="21"/>
                                            </p:txEl>
                                          </p:spTgt>
                                        </p:tgtEl>
                                        <p:attrNameLst>
                                          <p:attrName>style.visibility</p:attrName>
                                        </p:attrNameLst>
                                      </p:cBhvr>
                                      <p:to>
                                        <p:strVal val="visible"/>
                                      </p:to>
                                    </p:set>
                                    <p:animEffect transition="in" filter="fade">
                                      <p:cBhvr>
                                        <p:cTn id="61" dur="500"/>
                                        <p:tgtEl>
                                          <p:spTgt spid="3">
                                            <p:txEl>
                                              <p:pRg st="21" end="21"/>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3">
                                            <p:txEl>
                                              <p:pRg st="22" end="22"/>
                                            </p:txEl>
                                          </p:spTgt>
                                        </p:tgtEl>
                                        <p:attrNameLst>
                                          <p:attrName>style.visibility</p:attrName>
                                        </p:attrNameLst>
                                      </p:cBhvr>
                                      <p:to>
                                        <p:strVal val="visible"/>
                                      </p:to>
                                    </p:set>
                                    <p:animEffect transition="in" filter="fade">
                                      <p:cBhvr>
                                        <p:cTn id="64" dur="500"/>
                                        <p:tgtEl>
                                          <p:spTgt spid="3">
                                            <p:txEl>
                                              <p:pRg st="22" end="22"/>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3">
                                            <p:txEl>
                                              <p:pRg st="23" end="23"/>
                                            </p:txEl>
                                          </p:spTgt>
                                        </p:tgtEl>
                                        <p:attrNameLst>
                                          <p:attrName>style.visibility</p:attrName>
                                        </p:attrNameLst>
                                      </p:cBhvr>
                                      <p:to>
                                        <p:strVal val="visible"/>
                                      </p:to>
                                    </p:set>
                                    <p:animEffect transition="in" filter="fade">
                                      <p:cBhvr>
                                        <p:cTn id="67" dur="500"/>
                                        <p:tgtEl>
                                          <p:spTgt spid="3">
                                            <p:txEl>
                                              <p:pRg st="23" end="23"/>
                                            </p:txEl>
                                          </p:spTgt>
                                        </p:tgtEl>
                                      </p:cBhvr>
                                    </p:animEffect>
                                  </p:childTnLst>
                                </p:cTn>
                              </p:par>
                              <p:par>
                                <p:cTn id="68" presetID="10" presetClass="entr" presetSubtype="0" fill="hold" nodeType="withEffect">
                                  <p:stCondLst>
                                    <p:cond delay="0"/>
                                  </p:stCondLst>
                                  <p:childTnLst>
                                    <p:set>
                                      <p:cBhvr>
                                        <p:cTn id="69" dur="1" fill="hold">
                                          <p:stCondLst>
                                            <p:cond delay="0"/>
                                          </p:stCondLst>
                                        </p:cTn>
                                        <p:tgtEl>
                                          <p:spTgt spid="3">
                                            <p:txEl>
                                              <p:pRg st="24" end="24"/>
                                            </p:txEl>
                                          </p:spTgt>
                                        </p:tgtEl>
                                        <p:attrNameLst>
                                          <p:attrName>style.visibility</p:attrName>
                                        </p:attrNameLst>
                                      </p:cBhvr>
                                      <p:to>
                                        <p:strVal val="visible"/>
                                      </p:to>
                                    </p:set>
                                    <p:animEffect transition="in" filter="fade">
                                      <p:cBhvr>
                                        <p:cTn id="70" dur="500"/>
                                        <p:tgtEl>
                                          <p:spTgt spid="3">
                                            <p:txEl>
                                              <p:pRg st="24" end="24"/>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3">
                                            <p:txEl>
                                              <p:pRg st="25" end="25"/>
                                            </p:txEl>
                                          </p:spTgt>
                                        </p:tgtEl>
                                        <p:attrNameLst>
                                          <p:attrName>style.visibility</p:attrName>
                                        </p:attrNameLst>
                                      </p:cBhvr>
                                      <p:to>
                                        <p:strVal val="visible"/>
                                      </p:to>
                                    </p:set>
                                    <p:animEffect transition="in" filter="fade">
                                      <p:cBhvr>
                                        <p:cTn id="73" dur="500"/>
                                        <p:tgtEl>
                                          <p:spTgt spid="3">
                                            <p:txEl>
                                              <p:pRg st="25" end="25"/>
                                            </p:txEl>
                                          </p:spTgt>
                                        </p:tgtEl>
                                      </p:cBhvr>
                                    </p:animEffect>
                                  </p:childTnLst>
                                </p:cTn>
                              </p:par>
                              <p:par>
                                <p:cTn id="74" presetID="10" presetClass="entr" presetSubtype="0" fill="hold" nodeType="withEffect">
                                  <p:stCondLst>
                                    <p:cond delay="0"/>
                                  </p:stCondLst>
                                  <p:childTnLst>
                                    <p:set>
                                      <p:cBhvr>
                                        <p:cTn id="75" dur="1" fill="hold">
                                          <p:stCondLst>
                                            <p:cond delay="0"/>
                                          </p:stCondLst>
                                        </p:cTn>
                                        <p:tgtEl>
                                          <p:spTgt spid="3">
                                            <p:txEl>
                                              <p:pRg st="26" end="26"/>
                                            </p:txEl>
                                          </p:spTgt>
                                        </p:tgtEl>
                                        <p:attrNameLst>
                                          <p:attrName>style.visibility</p:attrName>
                                        </p:attrNameLst>
                                      </p:cBhvr>
                                      <p:to>
                                        <p:strVal val="visible"/>
                                      </p:to>
                                    </p:set>
                                    <p:animEffect transition="in" filter="fade">
                                      <p:cBhvr>
                                        <p:cTn id="76" dur="500"/>
                                        <p:tgtEl>
                                          <p:spTgt spid="3">
                                            <p:txEl>
                                              <p:pRg st="26" end="26"/>
                                            </p:txEl>
                                          </p:spTgt>
                                        </p:tgtEl>
                                      </p:cBhvr>
                                    </p:animEffect>
                                  </p:childTnLst>
                                </p:cTn>
                              </p:par>
                              <p:par>
                                <p:cTn id="77" presetID="10" presetClass="entr" presetSubtype="0" fill="hold" nodeType="withEffect">
                                  <p:stCondLst>
                                    <p:cond delay="0"/>
                                  </p:stCondLst>
                                  <p:childTnLst>
                                    <p:set>
                                      <p:cBhvr>
                                        <p:cTn id="78" dur="1" fill="hold">
                                          <p:stCondLst>
                                            <p:cond delay="0"/>
                                          </p:stCondLst>
                                        </p:cTn>
                                        <p:tgtEl>
                                          <p:spTgt spid="3">
                                            <p:txEl>
                                              <p:pRg st="28" end="28"/>
                                            </p:txEl>
                                          </p:spTgt>
                                        </p:tgtEl>
                                        <p:attrNameLst>
                                          <p:attrName>style.visibility</p:attrName>
                                        </p:attrNameLst>
                                      </p:cBhvr>
                                      <p:to>
                                        <p:strVal val="visible"/>
                                      </p:to>
                                    </p:set>
                                    <p:animEffect transition="in" filter="fade">
                                      <p:cBhvr>
                                        <p:cTn id="79" dur="500"/>
                                        <p:tgtEl>
                                          <p:spTgt spid="3">
                                            <p:txEl>
                                              <p:pRg st="28" end="28"/>
                                            </p:txEl>
                                          </p:spTgt>
                                        </p:tgtEl>
                                      </p:cBhvr>
                                    </p:animEffect>
                                  </p:childTnLst>
                                </p:cTn>
                              </p:par>
                              <p:par>
                                <p:cTn id="80" presetID="10" presetClass="entr" presetSubtype="0" fill="hold" nodeType="withEffect">
                                  <p:stCondLst>
                                    <p:cond delay="0"/>
                                  </p:stCondLst>
                                  <p:childTnLst>
                                    <p:set>
                                      <p:cBhvr>
                                        <p:cTn id="81" dur="1" fill="hold">
                                          <p:stCondLst>
                                            <p:cond delay="0"/>
                                          </p:stCondLst>
                                        </p:cTn>
                                        <p:tgtEl>
                                          <p:spTgt spid="3">
                                            <p:txEl>
                                              <p:pRg st="29" end="29"/>
                                            </p:txEl>
                                          </p:spTgt>
                                        </p:tgtEl>
                                        <p:attrNameLst>
                                          <p:attrName>style.visibility</p:attrName>
                                        </p:attrNameLst>
                                      </p:cBhvr>
                                      <p:to>
                                        <p:strVal val="visible"/>
                                      </p:to>
                                    </p:set>
                                    <p:animEffect transition="in" filter="fade">
                                      <p:cBhvr>
                                        <p:cTn id="82" dur="500"/>
                                        <p:tgtEl>
                                          <p:spTgt spid="3">
                                            <p:txEl>
                                              <p:pRg st="29" end="29"/>
                                            </p:txEl>
                                          </p:spTgt>
                                        </p:tgtEl>
                                      </p:cBhvr>
                                    </p:animEffect>
                                  </p:childTnLst>
                                </p:cTn>
                              </p:par>
                              <p:par>
                                <p:cTn id="83" presetID="10" presetClass="entr" presetSubtype="0" fill="hold" nodeType="withEffect">
                                  <p:stCondLst>
                                    <p:cond delay="0"/>
                                  </p:stCondLst>
                                  <p:childTnLst>
                                    <p:set>
                                      <p:cBhvr>
                                        <p:cTn id="84" dur="1" fill="hold">
                                          <p:stCondLst>
                                            <p:cond delay="0"/>
                                          </p:stCondLst>
                                        </p:cTn>
                                        <p:tgtEl>
                                          <p:spTgt spid="3">
                                            <p:txEl>
                                              <p:pRg st="30" end="30"/>
                                            </p:txEl>
                                          </p:spTgt>
                                        </p:tgtEl>
                                        <p:attrNameLst>
                                          <p:attrName>style.visibility</p:attrName>
                                        </p:attrNameLst>
                                      </p:cBhvr>
                                      <p:to>
                                        <p:strVal val="visible"/>
                                      </p:to>
                                    </p:set>
                                    <p:animEffect transition="in" filter="fade">
                                      <p:cBhvr>
                                        <p:cTn id="85" dur="500"/>
                                        <p:tgtEl>
                                          <p:spTgt spid="3">
                                            <p:txEl>
                                              <p:pRg st="30" end="30"/>
                                            </p:txEl>
                                          </p:spTgt>
                                        </p:tgtEl>
                                      </p:cBhvr>
                                    </p:animEffect>
                                  </p:childTnLst>
                                </p:cTn>
                              </p:par>
                              <p:par>
                                <p:cTn id="86" presetID="10" presetClass="entr" presetSubtype="0" fill="hold" nodeType="withEffect">
                                  <p:stCondLst>
                                    <p:cond delay="0"/>
                                  </p:stCondLst>
                                  <p:childTnLst>
                                    <p:set>
                                      <p:cBhvr>
                                        <p:cTn id="87" dur="1" fill="hold">
                                          <p:stCondLst>
                                            <p:cond delay="0"/>
                                          </p:stCondLst>
                                        </p:cTn>
                                        <p:tgtEl>
                                          <p:spTgt spid="3">
                                            <p:txEl>
                                              <p:pRg st="31" end="31"/>
                                            </p:txEl>
                                          </p:spTgt>
                                        </p:tgtEl>
                                        <p:attrNameLst>
                                          <p:attrName>style.visibility</p:attrName>
                                        </p:attrNameLst>
                                      </p:cBhvr>
                                      <p:to>
                                        <p:strVal val="visible"/>
                                      </p:to>
                                    </p:set>
                                    <p:animEffect transition="in" filter="fade">
                                      <p:cBhvr>
                                        <p:cTn id="88" dur="500"/>
                                        <p:tgtEl>
                                          <p:spTgt spid="3">
                                            <p:txEl>
                                              <p:pRg st="31" end="31"/>
                                            </p:txEl>
                                          </p:spTgt>
                                        </p:tgtEl>
                                      </p:cBhvr>
                                    </p:animEffect>
                                  </p:childTnLst>
                                </p:cTn>
                              </p:par>
                              <p:par>
                                <p:cTn id="89" presetID="10" presetClass="entr" presetSubtype="0" fill="hold" nodeType="withEffect">
                                  <p:stCondLst>
                                    <p:cond delay="0"/>
                                  </p:stCondLst>
                                  <p:childTnLst>
                                    <p:set>
                                      <p:cBhvr>
                                        <p:cTn id="90" dur="1" fill="hold">
                                          <p:stCondLst>
                                            <p:cond delay="0"/>
                                          </p:stCondLst>
                                        </p:cTn>
                                        <p:tgtEl>
                                          <p:spTgt spid="3">
                                            <p:txEl>
                                              <p:pRg st="32" end="32"/>
                                            </p:txEl>
                                          </p:spTgt>
                                        </p:tgtEl>
                                        <p:attrNameLst>
                                          <p:attrName>style.visibility</p:attrName>
                                        </p:attrNameLst>
                                      </p:cBhvr>
                                      <p:to>
                                        <p:strVal val="visible"/>
                                      </p:to>
                                    </p:set>
                                    <p:animEffect transition="in" filter="fade">
                                      <p:cBhvr>
                                        <p:cTn id="91" dur="500"/>
                                        <p:tgtEl>
                                          <p:spTgt spid="3">
                                            <p:txEl>
                                              <p:pRg st="32" end="32"/>
                                            </p:txEl>
                                          </p:spTgt>
                                        </p:tgtEl>
                                      </p:cBhvr>
                                    </p:animEffect>
                                  </p:childTnLst>
                                </p:cTn>
                              </p:par>
                              <p:par>
                                <p:cTn id="92" presetID="10" presetClass="entr" presetSubtype="0" fill="hold" nodeType="withEffect">
                                  <p:stCondLst>
                                    <p:cond delay="0"/>
                                  </p:stCondLst>
                                  <p:childTnLst>
                                    <p:set>
                                      <p:cBhvr>
                                        <p:cTn id="93" dur="1" fill="hold">
                                          <p:stCondLst>
                                            <p:cond delay="0"/>
                                          </p:stCondLst>
                                        </p:cTn>
                                        <p:tgtEl>
                                          <p:spTgt spid="3">
                                            <p:txEl>
                                              <p:pRg st="33" end="33"/>
                                            </p:txEl>
                                          </p:spTgt>
                                        </p:tgtEl>
                                        <p:attrNameLst>
                                          <p:attrName>style.visibility</p:attrName>
                                        </p:attrNameLst>
                                      </p:cBhvr>
                                      <p:to>
                                        <p:strVal val="visible"/>
                                      </p:to>
                                    </p:set>
                                    <p:animEffect transition="in" filter="fade">
                                      <p:cBhvr>
                                        <p:cTn id="94" dur="500"/>
                                        <p:tgtEl>
                                          <p:spTgt spid="3">
                                            <p:txEl>
                                              <p:pRg st="33" end="33"/>
                                            </p:txEl>
                                          </p:spTgt>
                                        </p:tgtEl>
                                      </p:cBhvr>
                                    </p:animEffect>
                                  </p:childTnLst>
                                </p:cTn>
                              </p:par>
                              <p:par>
                                <p:cTn id="95" presetID="10" presetClass="entr" presetSubtype="0" fill="hold" nodeType="withEffect">
                                  <p:stCondLst>
                                    <p:cond delay="0"/>
                                  </p:stCondLst>
                                  <p:childTnLst>
                                    <p:set>
                                      <p:cBhvr>
                                        <p:cTn id="96" dur="1" fill="hold">
                                          <p:stCondLst>
                                            <p:cond delay="0"/>
                                          </p:stCondLst>
                                        </p:cTn>
                                        <p:tgtEl>
                                          <p:spTgt spid="3">
                                            <p:txEl>
                                              <p:pRg st="34" end="34"/>
                                            </p:txEl>
                                          </p:spTgt>
                                        </p:tgtEl>
                                        <p:attrNameLst>
                                          <p:attrName>style.visibility</p:attrName>
                                        </p:attrNameLst>
                                      </p:cBhvr>
                                      <p:to>
                                        <p:strVal val="visible"/>
                                      </p:to>
                                    </p:set>
                                    <p:animEffect transition="in" filter="fade">
                                      <p:cBhvr>
                                        <p:cTn id="97" dur="500"/>
                                        <p:tgtEl>
                                          <p:spTgt spid="3">
                                            <p:txEl>
                                              <p:pRg st="34" end="34"/>
                                            </p:txEl>
                                          </p:spTgt>
                                        </p:tgtEl>
                                      </p:cBhvr>
                                    </p:animEffect>
                                  </p:childTnLst>
                                </p:cTn>
                              </p:par>
                              <p:par>
                                <p:cTn id="98" presetID="10" presetClass="entr" presetSubtype="0" fill="hold" nodeType="withEffect">
                                  <p:stCondLst>
                                    <p:cond delay="0"/>
                                  </p:stCondLst>
                                  <p:childTnLst>
                                    <p:set>
                                      <p:cBhvr>
                                        <p:cTn id="99" dur="1" fill="hold">
                                          <p:stCondLst>
                                            <p:cond delay="0"/>
                                          </p:stCondLst>
                                        </p:cTn>
                                        <p:tgtEl>
                                          <p:spTgt spid="3">
                                            <p:txEl>
                                              <p:pRg st="35" end="35"/>
                                            </p:txEl>
                                          </p:spTgt>
                                        </p:tgtEl>
                                        <p:attrNameLst>
                                          <p:attrName>style.visibility</p:attrName>
                                        </p:attrNameLst>
                                      </p:cBhvr>
                                      <p:to>
                                        <p:strVal val="visible"/>
                                      </p:to>
                                    </p:set>
                                    <p:animEffect transition="in" filter="fade">
                                      <p:cBhvr>
                                        <p:cTn id="100" dur="500"/>
                                        <p:tgtEl>
                                          <p:spTgt spid="3">
                                            <p:txEl>
                                              <p:pRg st="35" end="35"/>
                                            </p:txEl>
                                          </p:spTgt>
                                        </p:tgtEl>
                                      </p:cBhvr>
                                    </p:animEffect>
                                  </p:childTnLst>
                                </p:cTn>
                              </p:par>
                              <p:par>
                                <p:cTn id="101" presetID="10" presetClass="entr" presetSubtype="0" fill="hold" nodeType="withEffect">
                                  <p:stCondLst>
                                    <p:cond delay="0"/>
                                  </p:stCondLst>
                                  <p:childTnLst>
                                    <p:set>
                                      <p:cBhvr>
                                        <p:cTn id="102" dur="1" fill="hold">
                                          <p:stCondLst>
                                            <p:cond delay="0"/>
                                          </p:stCondLst>
                                        </p:cTn>
                                        <p:tgtEl>
                                          <p:spTgt spid="3">
                                            <p:txEl>
                                              <p:pRg st="37" end="37"/>
                                            </p:txEl>
                                          </p:spTgt>
                                        </p:tgtEl>
                                        <p:attrNameLst>
                                          <p:attrName>style.visibility</p:attrName>
                                        </p:attrNameLst>
                                      </p:cBhvr>
                                      <p:to>
                                        <p:strVal val="visible"/>
                                      </p:to>
                                    </p:set>
                                    <p:animEffect transition="in" filter="fade">
                                      <p:cBhvr>
                                        <p:cTn id="103" dur="500"/>
                                        <p:tgtEl>
                                          <p:spTgt spid="3">
                                            <p:txEl>
                                              <p:pRg st="37" end="37"/>
                                            </p:txEl>
                                          </p:spTgt>
                                        </p:tgtEl>
                                      </p:cBhvr>
                                    </p:animEffect>
                                  </p:childTnLst>
                                </p:cTn>
                              </p:par>
                              <p:par>
                                <p:cTn id="104" presetID="10" presetClass="entr" presetSubtype="0" fill="hold" nodeType="withEffect">
                                  <p:stCondLst>
                                    <p:cond delay="0"/>
                                  </p:stCondLst>
                                  <p:childTnLst>
                                    <p:set>
                                      <p:cBhvr>
                                        <p:cTn id="105" dur="1" fill="hold">
                                          <p:stCondLst>
                                            <p:cond delay="0"/>
                                          </p:stCondLst>
                                        </p:cTn>
                                        <p:tgtEl>
                                          <p:spTgt spid="3">
                                            <p:txEl>
                                              <p:pRg st="38" end="38"/>
                                            </p:txEl>
                                          </p:spTgt>
                                        </p:tgtEl>
                                        <p:attrNameLst>
                                          <p:attrName>style.visibility</p:attrName>
                                        </p:attrNameLst>
                                      </p:cBhvr>
                                      <p:to>
                                        <p:strVal val="visible"/>
                                      </p:to>
                                    </p:set>
                                    <p:animEffect transition="in" filter="fade">
                                      <p:cBhvr>
                                        <p:cTn id="106" dur="500"/>
                                        <p:tgtEl>
                                          <p:spTgt spid="3">
                                            <p:txEl>
                                              <p:pRg st="38" end="38"/>
                                            </p:txEl>
                                          </p:spTgt>
                                        </p:tgtEl>
                                      </p:cBhvr>
                                    </p:animEffect>
                                  </p:childTnLst>
                                </p:cTn>
                              </p:par>
                              <p:par>
                                <p:cTn id="107" presetID="10" presetClass="entr" presetSubtype="0" fill="hold" nodeType="withEffect">
                                  <p:stCondLst>
                                    <p:cond delay="0"/>
                                  </p:stCondLst>
                                  <p:childTnLst>
                                    <p:set>
                                      <p:cBhvr>
                                        <p:cTn id="108" dur="1" fill="hold">
                                          <p:stCondLst>
                                            <p:cond delay="0"/>
                                          </p:stCondLst>
                                        </p:cTn>
                                        <p:tgtEl>
                                          <p:spTgt spid="3">
                                            <p:txEl>
                                              <p:pRg st="39" end="39"/>
                                            </p:txEl>
                                          </p:spTgt>
                                        </p:tgtEl>
                                        <p:attrNameLst>
                                          <p:attrName>style.visibility</p:attrName>
                                        </p:attrNameLst>
                                      </p:cBhvr>
                                      <p:to>
                                        <p:strVal val="visible"/>
                                      </p:to>
                                    </p:set>
                                    <p:animEffect transition="in" filter="fade">
                                      <p:cBhvr>
                                        <p:cTn id="109" dur="500"/>
                                        <p:tgtEl>
                                          <p:spTgt spid="3">
                                            <p:txEl>
                                              <p:pRg st="39" end="39"/>
                                            </p:txEl>
                                          </p:spTgt>
                                        </p:tgtEl>
                                      </p:cBhvr>
                                    </p:animEffect>
                                  </p:childTnLst>
                                </p:cTn>
                              </p:par>
                              <p:par>
                                <p:cTn id="110" presetID="10" presetClass="entr" presetSubtype="0" fill="hold" nodeType="withEffect">
                                  <p:stCondLst>
                                    <p:cond delay="0"/>
                                  </p:stCondLst>
                                  <p:childTnLst>
                                    <p:set>
                                      <p:cBhvr>
                                        <p:cTn id="111" dur="1" fill="hold">
                                          <p:stCondLst>
                                            <p:cond delay="0"/>
                                          </p:stCondLst>
                                        </p:cTn>
                                        <p:tgtEl>
                                          <p:spTgt spid="3">
                                            <p:txEl>
                                              <p:pRg st="40" end="40"/>
                                            </p:txEl>
                                          </p:spTgt>
                                        </p:tgtEl>
                                        <p:attrNameLst>
                                          <p:attrName>style.visibility</p:attrName>
                                        </p:attrNameLst>
                                      </p:cBhvr>
                                      <p:to>
                                        <p:strVal val="visible"/>
                                      </p:to>
                                    </p:set>
                                    <p:animEffect transition="in" filter="fade">
                                      <p:cBhvr>
                                        <p:cTn id="112" dur="500"/>
                                        <p:tgtEl>
                                          <p:spTgt spid="3">
                                            <p:txEl>
                                              <p:pRg st="40" end="40"/>
                                            </p:txEl>
                                          </p:spTgt>
                                        </p:tgtEl>
                                      </p:cBhvr>
                                    </p:animEffect>
                                  </p:childTnLst>
                                </p:cTn>
                              </p:par>
                              <p:par>
                                <p:cTn id="113" presetID="10" presetClass="entr" presetSubtype="0" fill="hold" nodeType="withEffect">
                                  <p:stCondLst>
                                    <p:cond delay="0"/>
                                  </p:stCondLst>
                                  <p:childTnLst>
                                    <p:set>
                                      <p:cBhvr>
                                        <p:cTn id="114" dur="1" fill="hold">
                                          <p:stCondLst>
                                            <p:cond delay="0"/>
                                          </p:stCondLst>
                                        </p:cTn>
                                        <p:tgtEl>
                                          <p:spTgt spid="3">
                                            <p:txEl>
                                              <p:pRg st="41" end="41"/>
                                            </p:txEl>
                                          </p:spTgt>
                                        </p:tgtEl>
                                        <p:attrNameLst>
                                          <p:attrName>style.visibility</p:attrName>
                                        </p:attrNameLst>
                                      </p:cBhvr>
                                      <p:to>
                                        <p:strVal val="visible"/>
                                      </p:to>
                                    </p:set>
                                    <p:animEffect transition="in" filter="fade">
                                      <p:cBhvr>
                                        <p:cTn id="115" dur="500"/>
                                        <p:tgtEl>
                                          <p:spTgt spid="3">
                                            <p:txEl>
                                              <p:pRg st="41" end="4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668214"/>
          </a:xfr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fontAlgn="ctr"/>
            <a: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I  </a:t>
            </a:r>
            <a: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serve(</a:t>
            </a: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個人奉仕</a:t>
            </a:r>
            <a: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と </a:t>
            </a:r>
            <a: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We  serve(</a:t>
            </a: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団体奉仕</a:t>
            </a:r>
            <a: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273050" y="832339"/>
            <a:ext cx="11918950" cy="6213231"/>
          </a:xfrm>
          <a:ln>
            <a:noFill/>
          </a:ln>
        </p:spPr>
        <p:txBody>
          <a:bodyPr>
            <a:normAutofit fontScale="25000" lnSpcReduction="20000"/>
          </a:bodyPr>
          <a:lstStyle/>
          <a:p>
            <a:pPr marL="0" indent="0">
              <a:buNone/>
            </a:pPr>
            <a:r>
              <a:rPr lang="en-US" altLang="ja-JP" sz="7200" b="1" dirty="0" smtClean="0">
                <a:solidFill>
                  <a:srgbClr val="FF0000"/>
                </a:solidFill>
                <a:latin typeface="メイリオ" panose="020B0604030504040204" pitchFamily="50" charset="-128"/>
                <a:ea typeface="メイリオ" panose="020B0604030504040204" pitchFamily="50" charset="-128"/>
              </a:rPr>
              <a:t>  </a:t>
            </a:r>
          </a:p>
          <a:p>
            <a:pPr marL="0" indent="0">
              <a:buNone/>
            </a:pPr>
            <a:r>
              <a:rPr lang="en-US" altLang="ja-JP" sz="7200" b="1" dirty="0">
                <a:solidFill>
                  <a:srgbClr val="FF0000"/>
                </a:solidFill>
                <a:latin typeface="メイリオ" panose="020B0604030504040204" pitchFamily="50" charset="-128"/>
                <a:ea typeface="メイリオ" panose="020B0604030504040204" pitchFamily="50" charset="-128"/>
              </a:rPr>
              <a:t> </a:t>
            </a:r>
            <a:r>
              <a:rPr lang="en-US" altLang="ja-JP" sz="7200" b="1" dirty="0" smtClean="0">
                <a:solidFill>
                  <a:srgbClr val="FF0000"/>
                </a:solidFill>
                <a:latin typeface="メイリオ" panose="020B0604030504040204" pitchFamily="50" charset="-128"/>
                <a:ea typeface="メイリオ" panose="020B0604030504040204" pitchFamily="50" charset="-128"/>
              </a:rPr>
              <a:t>   3</a:t>
            </a:r>
            <a:r>
              <a:rPr lang="en-US" altLang="ja-JP" sz="7200" b="1" dirty="0">
                <a:solidFill>
                  <a:srgbClr val="FF0000"/>
                </a:solidFill>
                <a:latin typeface="メイリオ" panose="020B0604030504040204" pitchFamily="50" charset="-128"/>
                <a:ea typeface="メイリオ" panose="020B0604030504040204" pitchFamily="50" charset="-128"/>
              </a:rPr>
              <a:t>. </a:t>
            </a:r>
            <a:r>
              <a:rPr lang="ja-JP" altLang="en-US" sz="7200" b="1" dirty="0">
                <a:solidFill>
                  <a:srgbClr val="FF0000"/>
                </a:solidFill>
                <a:latin typeface="メイリオ" panose="020B0604030504040204" pitchFamily="50" charset="-128"/>
                <a:ea typeface="メイリオ" panose="020B0604030504040204" pitchFamily="50" charset="-128"/>
              </a:rPr>
              <a:t>各人が個人としてこの理論をそれぞれの職業および日常生活において実践に移すこと</a:t>
            </a:r>
          </a:p>
          <a:p>
            <a:pPr marL="0" indent="0">
              <a:buNone/>
            </a:pPr>
            <a:r>
              <a:rPr lang="en-US" altLang="ja-JP" sz="7200" b="1" dirty="0" smtClean="0">
                <a:solidFill>
                  <a:srgbClr val="FF0000"/>
                </a:solidFill>
                <a:latin typeface="メイリオ" panose="020B0604030504040204" pitchFamily="50" charset="-128"/>
                <a:ea typeface="メイリオ" panose="020B0604030504040204" pitchFamily="50" charset="-128"/>
              </a:rPr>
              <a:t>    4</a:t>
            </a:r>
            <a:r>
              <a:rPr lang="en-US" altLang="ja-JP" sz="7200" b="1" dirty="0">
                <a:solidFill>
                  <a:srgbClr val="FF0000"/>
                </a:solidFill>
                <a:latin typeface="メイリオ" panose="020B0604030504040204" pitchFamily="50" charset="-128"/>
                <a:ea typeface="メイリオ" panose="020B0604030504040204" pitchFamily="50" charset="-128"/>
              </a:rPr>
              <a:t>. </a:t>
            </a:r>
            <a:r>
              <a:rPr lang="ja-JP" altLang="en-US" sz="7200" b="1" dirty="0">
                <a:solidFill>
                  <a:srgbClr val="FF0000"/>
                </a:solidFill>
                <a:latin typeface="メイリオ" panose="020B0604030504040204" pitchFamily="50" charset="-128"/>
                <a:ea typeface="メイリオ" panose="020B0604030504040204" pitchFamily="50" charset="-128"/>
              </a:rPr>
              <a:t>個人として、また団体としても大いにこの教えを説き、その実例を示すことによって、ロータリアン</a:t>
            </a:r>
            <a:r>
              <a:rPr lang="ja-JP" altLang="en-US" sz="7200" b="1" dirty="0" smtClean="0">
                <a:solidFill>
                  <a:srgbClr val="FF0000"/>
                </a:solidFill>
                <a:latin typeface="メイリオ" panose="020B0604030504040204" pitchFamily="50" charset="-128"/>
                <a:ea typeface="メイリオ" panose="020B0604030504040204" pitchFamily="50" charset="-128"/>
              </a:rPr>
              <a:t>だけで</a:t>
            </a:r>
            <a:endParaRPr lang="en-US" altLang="ja-JP" sz="7200" b="1" dirty="0" smtClean="0">
              <a:solidFill>
                <a:srgbClr val="FF0000"/>
              </a:solidFill>
              <a:latin typeface="メイリオ" panose="020B0604030504040204" pitchFamily="50" charset="-128"/>
              <a:ea typeface="メイリオ" panose="020B0604030504040204" pitchFamily="50" charset="-128"/>
            </a:endParaRPr>
          </a:p>
          <a:p>
            <a:pPr marL="0" indent="0">
              <a:buNone/>
            </a:pPr>
            <a:r>
              <a:rPr lang="en-US" altLang="ja-JP" sz="7200" b="1" dirty="0">
                <a:solidFill>
                  <a:srgbClr val="FF0000"/>
                </a:solidFill>
                <a:latin typeface="メイリオ" panose="020B0604030504040204" pitchFamily="50" charset="-128"/>
                <a:ea typeface="メイリオ" panose="020B0604030504040204" pitchFamily="50" charset="-128"/>
              </a:rPr>
              <a:t> </a:t>
            </a:r>
            <a:r>
              <a:rPr lang="en-US" altLang="ja-JP" sz="7200" b="1" dirty="0" smtClean="0">
                <a:solidFill>
                  <a:srgbClr val="FF0000"/>
                </a:solidFill>
                <a:latin typeface="メイリオ" panose="020B0604030504040204" pitchFamily="50" charset="-128"/>
                <a:ea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rPr>
              <a:t>なく</a:t>
            </a:r>
            <a:r>
              <a:rPr lang="ja-JP" altLang="en-US" sz="7200" b="1" dirty="0">
                <a:solidFill>
                  <a:srgbClr val="FF0000"/>
                </a:solidFill>
                <a:latin typeface="メイリオ" panose="020B0604030504040204" pitchFamily="50" charset="-128"/>
                <a:ea typeface="メイリオ" panose="020B0604030504040204" pitchFamily="50" charset="-128"/>
              </a:rPr>
              <a:t>、ロータリアン以外のすべての人々が、理論的にも実践的にも、これを受け入れるように励ますこと</a:t>
            </a:r>
          </a:p>
          <a:p>
            <a:pPr marL="0" indent="0">
              <a:buNone/>
            </a:pPr>
            <a:endParaRPr lang="en-US" altLang="ja-JP" sz="8000" b="1"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8000" dirty="0" smtClean="0">
                <a:solidFill>
                  <a:srgbClr val="FF0000"/>
                </a:solidFill>
                <a:latin typeface="メイリオ" panose="020B0604030504040204" pitchFamily="50" charset="-128"/>
                <a:ea typeface="メイリオ" panose="020B0604030504040204" pitchFamily="50" charset="-128"/>
              </a:rPr>
              <a:t> </a:t>
            </a:r>
            <a:r>
              <a:rPr lang="ja-JP" altLang="en-US" sz="8000" b="1" dirty="0">
                <a:solidFill>
                  <a:srgbClr val="0070C0"/>
                </a:solidFill>
                <a:latin typeface="メイリオ" panose="020B0604030504040204" pitchFamily="50" charset="-128"/>
                <a:ea typeface="メイリオ" panose="020B0604030504040204" pitchFamily="50" charset="-128"/>
              </a:rPr>
              <a:t>・</a:t>
            </a:r>
            <a:r>
              <a:rPr lang="ja-JP" altLang="en-US" sz="8000" b="1" u="sng" dirty="0">
                <a:solidFill>
                  <a:srgbClr val="0070C0"/>
                </a:solidFill>
                <a:latin typeface="メイリオ" panose="020B0604030504040204" pitchFamily="50" charset="-128"/>
                <a:ea typeface="メイリオ" panose="020B0604030504040204" pitchFamily="50" charset="-128"/>
              </a:rPr>
              <a:t>奉仕する者は行動しなければならない。</a:t>
            </a:r>
            <a:r>
              <a:rPr lang="ja-JP" altLang="en-US" sz="8000" b="1" dirty="0">
                <a:solidFill>
                  <a:srgbClr val="0070C0"/>
                </a:solidFill>
                <a:latin typeface="メイリオ" panose="020B0604030504040204" pitchFamily="50" charset="-128"/>
                <a:ea typeface="メイリオ" panose="020B0604030504040204" pitchFamily="50" charset="-128"/>
              </a:rPr>
              <a:t>ロータリーとは単なる心構えのことを言うのではなく、</a:t>
            </a:r>
            <a:endParaRPr lang="en-US" altLang="ja-JP" sz="8000" b="1" dirty="0">
              <a:solidFill>
                <a:srgbClr val="0070C0"/>
              </a:solidFill>
              <a:latin typeface="メイリオ" panose="020B0604030504040204" pitchFamily="50" charset="-128"/>
              <a:ea typeface="メイリオ" panose="020B0604030504040204" pitchFamily="50" charset="-128"/>
            </a:endParaRPr>
          </a:p>
          <a:p>
            <a:pPr marL="0" indent="0">
              <a:buNone/>
            </a:pPr>
            <a:r>
              <a:rPr lang="en-US" altLang="ja-JP" sz="8000" b="1" dirty="0">
                <a:solidFill>
                  <a:srgbClr val="0070C0"/>
                </a:solidFill>
                <a:latin typeface="メイリオ" panose="020B0604030504040204" pitchFamily="50" charset="-128"/>
                <a:ea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rPr>
              <a:t>また</a:t>
            </a:r>
            <a:r>
              <a:rPr lang="ja-JP" altLang="en-US" sz="8000" b="1" dirty="0">
                <a:solidFill>
                  <a:srgbClr val="0070C0"/>
                </a:solidFill>
                <a:latin typeface="メイリオ" panose="020B0604030504040204" pitchFamily="50" charset="-128"/>
                <a:ea typeface="メイリオ" panose="020B0604030504040204" pitchFamily="50" charset="-128"/>
              </a:rPr>
              <a:t>、ロータリーの哲学も単に主観的なものであってはならず、それを客観的な行動に</a:t>
            </a:r>
            <a:r>
              <a:rPr lang="ja-JP" altLang="en-US" sz="8000" b="1" dirty="0" smtClean="0">
                <a:solidFill>
                  <a:srgbClr val="0070C0"/>
                </a:solidFill>
                <a:latin typeface="メイリオ" panose="020B0604030504040204" pitchFamily="50" charset="-128"/>
                <a:ea typeface="メイリオ" panose="020B0604030504040204" pitchFamily="50" charset="-128"/>
              </a:rPr>
              <a:t>移</a:t>
            </a:r>
            <a:r>
              <a:rPr lang="ja-JP" altLang="en-US" sz="8000" b="1" dirty="0" err="1" smtClean="0">
                <a:solidFill>
                  <a:srgbClr val="0070C0"/>
                </a:solidFill>
                <a:latin typeface="メイリオ" panose="020B0604030504040204" pitchFamily="50" charset="-128"/>
                <a:ea typeface="メイリオ" panose="020B0604030504040204" pitchFamily="50" charset="-128"/>
              </a:rPr>
              <a:t>さな</a:t>
            </a:r>
            <a:r>
              <a:rPr lang="ja-JP" altLang="en-US" sz="8000" b="1" dirty="0" smtClean="0">
                <a:solidFill>
                  <a:srgbClr val="0070C0"/>
                </a:solidFill>
                <a:latin typeface="メイリオ" panose="020B0604030504040204" pitchFamily="50" charset="-128"/>
                <a:ea typeface="メイリオ" panose="020B0604030504040204" pitchFamily="50" charset="-128"/>
              </a:rPr>
              <a:t>けれ</a:t>
            </a:r>
            <a:endParaRPr lang="en-US" altLang="ja-JP" sz="8000" b="1" dirty="0" smtClean="0">
              <a:solidFill>
                <a:srgbClr val="0070C0"/>
              </a:solidFill>
              <a:latin typeface="メイリオ" panose="020B0604030504040204" pitchFamily="50" charset="-128"/>
              <a:ea typeface="メイリオ" panose="020B0604030504040204" pitchFamily="50" charset="-128"/>
            </a:endParaRPr>
          </a:p>
          <a:p>
            <a:pPr marL="0" indent="0">
              <a:buNone/>
            </a:pPr>
            <a:r>
              <a:rPr lang="en-US" altLang="ja-JP" sz="8000" b="1" dirty="0">
                <a:solidFill>
                  <a:srgbClr val="0070C0"/>
                </a:solidFill>
                <a:latin typeface="メイリオ" panose="020B0604030504040204" pitchFamily="50" charset="-128"/>
                <a:ea typeface="メイリオ" panose="020B0604030504040204" pitchFamily="50" charset="-128"/>
              </a:rPr>
              <a:t> </a:t>
            </a:r>
            <a:r>
              <a:rPr lang="en-US" altLang="ja-JP" sz="8000" b="1" dirty="0" smtClean="0">
                <a:solidFill>
                  <a:srgbClr val="0070C0"/>
                </a:solidFill>
                <a:latin typeface="メイリオ" panose="020B0604030504040204" pitchFamily="50" charset="-128"/>
                <a:ea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rPr>
              <a:t>ば</a:t>
            </a:r>
            <a:r>
              <a:rPr lang="ja-JP" altLang="en-US" sz="8000" b="1" dirty="0">
                <a:solidFill>
                  <a:srgbClr val="0070C0"/>
                </a:solidFill>
                <a:latin typeface="メイリオ" panose="020B0604030504040204" pitchFamily="50" charset="-128"/>
                <a:ea typeface="メイリオ" panose="020B0604030504040204" pitchFamily="50" charset="-128"/>
              </a:rPr>
              <a:t>ならない。</a:t>
            </a: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rPr>
              <a:t>・</a:t>
            </a:r>
            <a:r>
              <a:rPr lang="ja-JP" altLang="en-US" sz="8000" b="1" dirty="0">
                <a:solidFill>
                  <a:srgbClr val="FF0000"/>
                </a:solidFill>
                <a:latin typeface="メイリオ" panose="020B0604030504040204" pitchFamily="50" charset="-128"/>
                <a:ea typeface="メイリオ" panose="020B0604030504040204" pitchFamily="50" charset="-128"/>
              </a:rPr>
              <a:t>ロータリアン個人もロータリークラブも、奉仕の理論を実践に移さなければならない</a:t>
            </a:r>
            <a:r>
              <a:rPr lang="ja-JP" altLang="en-US" sz="8000" b="1" dirty="0" smtClean="0">
                <a:solidFill>
                  <a:srgbClr val="FF0000"/>
                </a:solidFill>
                <a:latin typeface="メイリオ" panose="020B0604030504040204" pitchFamily="50" charset="-128"/>
                <a:ea typeface="メイリオ" panose="020B0604030504040204" pitchFamily="50" charset="-128"/>
              </a:rPr>
              <a:t>。</a:t>
            </a:r>
          </a:p>
          <a:p>
            <a:pPr marL="0" indent="0">
              <a:buNone/>
            </a:pPr>
            <a:endParaRPr lang="en-US" altLang="ja-JP" sz="8000" b="1" dirty="0" smtClean="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8000" b="1" dirty="0" smtClean="0">
                <a:solidFill>
                  <a:srgbClr val="FF0000"/>
                </a:solidFill>
                <a:latin typeface="メイリオ" panose="020B0604030504040204" pitchFamily="50" charset="-128"/>
                <a:ea typeface="メイリオ" panose="020B0604030504040204" pitchFamily="50" charset="-128"/>
              </a:rPr>
              <a:t>　</a:t>
            </a:r>
            <a:r>
              <a:rPr lang="en-US" altLang="ja-JP" sz="8000" b="1" dirty="0" smtClean="0">
                <a:solidFill>
                  <a:srgbClr val="FF0000"/>
                </a:solidFill>
                <a:latin typeface="メイリオ" panose="020B0604030504040204" pitchFamily="50" charset="-128"/>
                <a:ea typeface="メイリオ" panose="020B0604030504040204" pitchFamily="50" charset="-128"/>
              </a:rPr>
              <a:t>※</a:t>
            </a:r>
            <a:r>
              <a:rPr lang="ja-JP" altLang="en-US" sz="8000" b="1" dirty="0">
                <a:solidFill>
                  <a:srgbClr val="FF0000"/>
                </a:solidFill>
                <a:latin typeface="メイリオ" panose="020B0604030504040204" pitchFamily="50" charset="-128"/>
                <a:ea typeface="メイリオ" panose="020B0604030504040204" pitchFamily="50" charset="-128"/>
              </a:rPr>
              <a:t>ロータリーの公式文書に　</a:t>
            </a:r>
            <a:r>
              <a:rPr lang="en-US" altLang="ja-JP" sz="8000" b="1" dirty="0">
                <a:solidFill>
                  <a:srgbClr val="FF0000"/>
                </a:solidFill>
                <a:latin typeface="メイリオ" panose="020B0604030504040204" pitchFamily="50" charset="-128"/>
                <a:ea typeface="メイリオ" panose="020B0604030504040204" pitchFamily="50" charset="-128"/>
              </a:rPr>
              <a:t>I </a:t>
            </a:r>
            <a:r>
              <a:rPr lang="en-US" altLang="ja-JP" sz="8000" b="1" dirty="0" smtClean="0">
                <a:solidFill>
                  <a:srgbClr val="FF0000"/>
                </a:solidFill>
                <a:latin typeface="メイリオ" panose="020B0604030504040204" pitchFamily="50" charset="-128"/>
                <a:ea typeface="メイリオ" panose="020B0604030504040204" pitchFamily="50" charset="-128"/>
              </a:rPr>
              <a:t>serve</a:t>
            </a:r>
            <a:r>
              <a:rPr lang="ja-JP" altLang="en-US" sz="8000" b="1" dirty="0">
                <a:solidFill>
                  <a:srgbClr val="FF0000"/>
                </a:solidFill>
                <a:latin typeface="メイリオ" panose="020B0604030504040204" pitchFamily="50" charset="-128"/>
                <a:ea typeface="メイリオ" panose="020B0604030504040204" pitchFamily="50" charset="-128"/>
              </a:rPr>
              <a:t>はない</a:t>
            </a:r>
            <a:endParaRPr lang="en-US" altLang="ja-JP" sz="8000" b="1" dirty="0" smtClean="0">
              <a:solidFill>
                <a:srgbClr val="FF0000"/>
              </a:solidFill>
              <a:latin typeface="メイリオ" panose="020B0604030504040204" pitchFamily="50" charset="-128"/>
              <a:ea typeface="メイリオ" panose="020B0604030504040204" pitchFamily="50" charset="-128"/>
            </a:endParaRPr>
          </a:p>
          <a:p>
            <a:pPr marL="0" indent="0">
              <a:buNone/>
            </a:pPr>
            <a:r>
              <a:rPr lang="en-US" altLang="ja-JP" sz="8000" b="1" dirty="0">
                <a:solidFill>
                  <a:srgbClr val="FF0000"/>
                </a:solidFill>
                <a:latin typeface="メイリオ" panose="020B0604030504040204" pitchFamily="50" charset="-128"/>
                <a:ea typeface="メイリオ" panose="020B0604030504040204" pitchFamily="50" charset="-128"/>
              </a:rPr>
              <a:t> </a:t>
            </a:r>
            <a:r>
              <a:rPr lang="en-US" altLang="ja-JP" sz="8000" b="1" dirty="0" smtClean="0">
                <a:solidFill>
                  <a:srgbClr val="FF0000"/>
                </a:solidFill>
                <a:latin typeface="メイリオ" panose="020B0604030504040204" pitchFamily="50" charset="-128"/>
                <a:ea typeface="メイリオ" panose="020B0604030504040204" pitchFamily="50" charset="-128"/>
              </a:rPr>
              <a:t>  1999-2000</a:t>
            </a:r>
            <a:r>
              <a:rPr lang="ja-JP" altLang="en-US" sz="8000" b="1" dirty="0" smtClean="0">
                <a:solidFill>
                  <a:srgbClr val="FF0000"/>
                </a:solidFill>
                <a:latin typeface="メイリオ" panose="020B0604030504040204" pitchFamily="50" charset="-128"/>
                <a:ea typeface="メイリオ" panose="020B0604030504040204" pitchFamily="50" charset="-128"/>
              </a:rPr>
              <a:t>年度 ラビッツア</a:t>
            </a:r>
            <a:r>
              <a:rPr lang="en-US" altLang="ja-JP" sz="8000" b="1" dirty="0" smtClean="0">
                <a:solidFill>
                  <a:srgbClr val="FF0000"/>
                </a:solidFill>
                <a:latin typeface="メイリオ" panose="020B0604030504040204" pitchFamily="50" charset="-128"/>
                <a:ea typeface="メイリオ" panose="020B0604030504040204" pitchFamily="50" charset="-128"/>
              </a:rPr>
              <a:t>RI</a:t>
            </a:r>
            <a:r>
              <a:rPr lang="ja-JP" altLang="en-US" sz="8000" b="1" dirty="0" smtClean="0">
                <a:solidFill>
                  <a:srgbClr val="FF0000"/>
                </a:solidFill>
                <a:latin typeface="メイリオ" panose="020B0604030504040204" pitchFamily="50" charset="-128"/>
                <a:ea typeface="メイリオ" panose="020B0604030504040204" pitchFamily="50" charset="-128"/>
              </a:rPr>
              <a:t>会長　「Ｉから</a:t>
            </a:r>
            <a:r>
              <a:rPr lang="en-US" altLang="ja-JP" sz="8000" b="1" dirty="0" smtClean="0">
                <a:solidFill>
                  <a:srgbClr val="FF0000"/>
                </a:solidFill>
                <a:latin typeface="メイリオ" panose="020B0604030504040204" pitchFamily="50" charset="-128"/>
                <a:ea typeface="メイリオ" panose="020B0604030504040204" pitchFamily="50" charset="-128"/>
              </a:rPr>
              <a:t>W</a:t>
            </a:r>
            <a:r>
              <a:rPr lang="en-US" altLang="ja-JP" sz="8000" b="1" dirty="0">
                <a:solidFill>
                  <a:srgbClr val="FF0000"/>
                </a:solidFill>
                <a:latin typeface="メイリオ" panose="020B0604030504040204" pitchFamily="50" charset="-128"/>
                <a:ea typeface="メイリオ" panose="020B0604030504040204" pitchFamily="50" charset="-128"/>
              </a:rPr>
              <a:t>e</a:t>
            </a:r>
            <a:r>
              <a:rPr lang="ja-JP" altLang="en-US" sz="8000" b="1" dirty="0" smtClean="0">
                <a:solidFill>
                  <a:srgbClr val="FF0000"/>
                </a:solidFill>
                <a:latin typeface="メイリオ" panose="020B0604030504040204" pitchFamily="50" charset="-128"/>
                <a:ea typeface="メイリオ" panose="020B0604030504040204" pitchFamily="50" charset="-128"/>
              </a:rPr>
              <a:t>へ。</a:t>
            </a:r>
            <a:r>
              <a:rPr lang="en-US" altLang="ja-JP" sz="8000" b="1" dirty="0" smtClean="0">
                <a:solidFill>
                  <a:srgbClr val="FF0000"/>
                </a:solidFill>
                <a:latin typeface="メイリオ" panose="020B0604030504040204" pitchFamily="50" charset="-128"/>
                <a:ea typeface="メイリオ" panose="020B0604030504040204" pitchFamily="50" charset="-128"/>
              </a:rPr>
              <a:t>Ego</a:t>
            </a:r>
            <a:r>
              <a:rPr lang="ja-JP" altLang="en-US" sz="8000" b="1" dirty="0" smtClean="0">
                <a:solidFill>
                  <a:srgbClr val="FF0000"/>
                </a:solidFill>
                <a:latin typeface="メイリオ" panose="020B0604030504040204" pitchFamily="50" charset="-128"/>
                <a:ea typeface="メイリオ" panose="020B0604030504040204" pitchFamily="50" charset="-128"/>
              </a:rPr>
              <a:t>から</a:t>
            </a:r>
            <a:r>
              <a:rPr lang="en-US" altLang="ja-JP" sz="8000" b="1" dirty="0" smtClean="0">
                <a:solidFill>
                  <a:srgbClr val="FF0000"/>
                </a:solidFill>
                <a:latin typeface="メイリオ" panose="020B0604030504040204" pitchFamily="50" charset="-128"/>
                <a:ea typeface="メイリオ" panose="020B0604030504040204" pitchFamily="50" charset="-128"/>
              </a:rPr>
              <a:t>Teamwor</a:t>
            </a:r>
            <a:r>
              <a:rPr lang="en-US" altLang="ja-JP" sz="8000" b="1" dirty="0">
                <a:solidFill>
                  <a:srgbClr val="FF0000"/>
                </a:solidFill>
                <a:latin typeface="メイリオ" panose="020B0604030504040204" pitchFamily="50" charset="-128"/>
                <a:ea typeface="メイリオ" panose="020B0604030504040204" pitchFamily="50" charset="-128"/>
              </a:rPr>
              <a:t>k</a:t>
            </a:r>
            <a:r>
              <a:rPr lang="ja-JP" altLang="en-US" sz="8000" b="1" dirty="0" smtClean="0">
                <a:solidFill>
                  <a:srgbClr val="FF0000"/>
                </a:solidFill>
                <a:latin typeface="メイリオ" panose="020B0604030504040204" pitchFamily="50" charset="-128"/>
                <a:ea typeface="メイリオ" panose="020B0604030504040204" pitchFamily="50" charset="-128"/>
              </a:rPr>
              <a:t>へ」</a:t>
            </a:r>
            <a:endParaRPr lang="en-US" altLang="ja-JP" sz="8000" b="1" dirty="0" smtClean="0">
              <a:solidFill>
                <a:srgbClr val="FF0000"/>
              </a:solidFill>
              <a:latin typeface="メイリオ" panose="020B0604030504040204" pitchFamily="50" charset="-128"/>
              <a:ea typeface="メイリオ" panose="020B0604030504040204" pitchFamily="50" charset="-128"/>
            </a:endParaRPr>
          </a:p>
          <a:p>
            <a:pPr marL="0" indent="0">
              <a:buNone/>
            </a:pPr>
            <a:r>
              <a:rPr lang="en-US" altLang="ja-JP" sz="8000" b="1" dirty="0">
                <a:solidFill>
                  <a:srgbClr val="FF0000"/>
                </a:solidFill>
                <a:latin typeface="メイリオ" panose="020B0604030504040204" pitchFamily="50" charset="-128"/>
                <a:ea typeface="メイリオ" panose="020B0604030504040204" pitchFamily="50" charset="-128"/>
              </a:rPr>
              <a:t> </a:t>
            </a:r>
            <a:r>
              <a:rPr lang="en-US" altLang="ja-JP" sz="8000" b="1" dirty="0" smtClean="0">
                <a:solidFill>
                  <a:srgbClr val="FF0000"/>
                </a:solidFill>
                <a:latin typeface="メイリオ" panose="020B0604030504040204" pitchFamily="50" charset="-128"/>
                <a:ea typeface="メイリオ" panose="020B0604030504040204" pitchFamily="50" charset="-128"/>
              </a:rPr>
              <a:t>  </a:t>
            </a:r>
          </a:p>
          <a:p>
            <a:pPr marL="0" indent="0">
              <a:buNone/>
            </a:pPr>
            <a:endParaRPr lang="en-US" altLang="ja-JP" sz="8000" b="1" dirty="0">
              <a:solidFill>
                <a:srgbClr val="FF0000"/>
              </a:solidFill>
              <a:latin typeface="メイリオ" panose="020B0604030504040204" pitchFamily="50" charset="-128"/>
              <a:ea typeface="メイリオ" panose="020B0604030504040204" pitchFamily="50" charset="-128"/>
            </a:endParaRPr>
          </a:p>
          <a:p>
            <a:pPr marL="0" indent="0">
              <a:buNone/>
            </a:pPr>
            <a:endParaRPr lang="ja-JP" altLang="en-US" sz="8000" b="1"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8000" b="1" dirty="0">
                <a:solidFill>
                  <a:srgbClr val="0070C0"/>
                </a:solidFill>
                <a:latin typeface="メイリオ" panose="020B0604030504040204" pitchFamily="50" charset="-128"/>
                <a:ea typeface="メイリオ" panose="020B0604030504040204" pitchFamily="50" charset="-128"/>
              </a:rPr>
              <a:t>  </a:t>
            </a:r>
          </a:p>
          <a:p>
            <a:pPr marL="0" indent="0">
              <a:buNone/>
            </a:pPr>
            <a:r>
              <a:rPr lang="ja-JP" altLang="en-US" sz="8000" b="1" dirty="0">
                <a:solidFill>
                  <a:srgbClr val="0070C0"/>
                </a:solidFill>
                <a:latin typeface="メイリオ" panose="020B0604030504040204" pitchFamily="50" charset="-128"/>
                <a:ea typeface="メイリオ" panose="020B0604030504040204" pitchFamily="50" charset="-128"/>
              </a:rPr>
              <a:t>　  </a:t>
            </a: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rPr>
              <a:t>　</a:t>
            </a:r>
          </a:p>
          <a:p>
            <a:pPr marL="0" indent="0">
              <a:buNone/>
            </a:pPr>
            <a:r>
              <a:rPr lang="ja-JP" altLang="en-US" sz="80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u="sng" dirty="0">
              <a:solidFill>
                <a:srgbClr val="0070C0"/>
              </a:solidFill>
              <a:latin typeface="メイリオ" panose="020B0604030504040204" pitchFamily="50" charset="-128"/>
              <a:ea typeface="メイリオ" panose="020B0604030504040204" pitchFamily="50" charset="-128"/>
            </a:endParaRPr>
          </a:p>
          <a:p>
            <a:pPr marL="0" indent="0">
              <a:buNone/>
            </a:pPr>
            <a:r>
              <a:rPr lang="en-US" altLang="ja-JP" sz="8000" b="1" dirty="0">
                <a:solidFill>
                  <a:srgbClr val="FF0000"/>
                </a:solidFill>
                <a:latin typeface="メイリオ" panose="020B0604030504040204" pitchFamily="50" charset="-128"/>
                <a:ea typeface="メイリオ" panose="020B0604030504040204" pitchFamily="50" charset="-128"/>
              </a:rPr>
              <a:t>  </a:t>
            </a:r>
            <a:r>
              <a:rPr lang="ja-JP" altLang="en-US" sz="8000" b="1" dirty="0">
                <a:solidFill>
                  <a:srgbClr val="FF0000"/>
                </a:solidFill>
                <a:latin typeface="メイリオ" panose="020B0604030504040204" pitchFamily="50" charset="-128"/>
                <a:ea typeface="メイリオ" panose="020B0604030504040204" pitchFamily="50" charset="-128"/>
              </a:rPr>
              <a:t>    </a:t>
            </a:r>
            <a:endPar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96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6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9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9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8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6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795561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500"/>
                                        <p:tgtEl>
                                          <p:spTgt spid="3">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5" end="15"/>
                                            </p:txEl>
                                          </p:spTgt>
                                        </p:tgtEl>
                                        <p:attrNameLst>
                                          <p:attrName>style.visibility</p:attrName>
                                        </p:attrNameLst>
                                      </p:cBhvr>
                                      <p:to>
                                        <p:strVal val="visible"/>
                                      </p:to>
                                    </p:set>
                                    <p:animEffect transition="in" filter="fade">
                                      <p:cBhvr>
                                        <p:cTn id="40" dur="500"/>
                                        <p:tgtEl>
                                          <p:spTgt spid="3">
                                            <p:txEl>
                                              <p:pRg st="15" end="15"/>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6" end="16"/>
                                            </p:txEl>
                                          </p:spTgt>
                                        </p:tgtEl>
                                        <p:attrNameLst>
                                          <p:attrName>style.visibility</p:attrName>
                                        </p:attrNameLst>
                                      </p:cBhvr>
                                      <p:to>
                                        <p:strVal val="visible"/>
                                      </p:to>
                                    </p:set>
                                    <p:animEffect transition="in" filter="fade">
                                      <p:cBhvr>
                                        <p:cTn id="43" dur="500"/>
                                        <p:tgtEl>
                                          <p:spTgt spid="3">
                                            <p:txEl>
                                              <p:pRg st="16" end="16"/>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7" end="17"/>
                                            </p:txEl>
                                          </p:spTgt>
                                        </p:tgtEl>
                                        <p:attrNameLst>
                                          <p:attrName>style.visibility</p:attrName>
                                        </p:attrNameLst>
                                      </p:cBhvr>
                                      <p:to>
                                        <p:strVal val="visible"/>
                                      </p:to>
                                    </p:set>
                                    <p:animEffect transition="in" filter="fade">
                                      <p:cBhvr>
                                        <p:cTn id="46" dur="500"/>
                                        <p:tgtEl>
                                          <p:spTgt spid="3">
                                            <p:txEl>
                                              <p:pRg st="17" end="17"/>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8" end="18"/>
                                            </p:txEl>
                                          </p:spTgt>
                                        </p:tgtEl>
                                        <p:attrNameLst>
                                          <p:attrName>style.visibility</p:attrName>
                                        </p:attrNameLst>
                                      </p:cBhvr>
                                      <p:to>
                                        <p:strVal val="visible"/>
                                      </p:to>
                                    </p:set>
                                    <p:animEffect transition="in" filter="fade">
                                      <p:cBhvr>
                                        <p:cTn id="49" dur="500"/>
                                        <p:tgtEl>
                                          <p:spTgt spid="3">
                                            <p:txEl>
                                              <p:pRg st="18" end="18"/>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9" end="19"/>
                                            </p:txEl>
                                          </p:spTgt>
                                        </p:tgtEl>
                                        <p:attrNameLst>
                                          <p:attrName>style.visibility</p:attrName>
                                        </p:attrNameLst>
                                      </p:cBhvr>
                                      <p:to>
                                        <p:strVal val="visible"/>
                                      </p:to>
                                    </p:set>
                                    <p:animEffect transition="in" filter="fade">
                                      <p:cBhvr>
                                        <p:cTn id="52" dur="500"/>
                                        <p:tgtEl>
                                          <p:spTgt spid="3">
                                            <p:txEl>
                                              <p:pRg st="19" end="19"/>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20" end="20"/>
                                            </p:txEl>
                                          </p:spTgt>
                                        </p:tgtEl>
                                        <p:attrNameLst>
                                          <p:attrName>style.visibility</p:attrName>
                                        </p:attrNameLst>
                                      </p:cBhvr>
                                      <p:to>
                                        <p:strVal val="visible"/>
                                      </p:to>
                                    </p:set>
                                    <p:animEffect transition="in" filter="fade">
                                      <p:cBhvr>
                                        <p:cTn id="55" dur="500"/>
                                        <p:tgtEl>
                                          <p:spTgt spid="3">
                                            <p:txEl>
                                              <p:pRg st="20" end="20"/>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3">
                                            <p:txEl>
                                              <p:pRg st="22" end="22"/>
                                            </p:txEl>
                                          </p:spTgt>
                                        </p:tgtEl>
                                        <p:attrNameLst>
                                          <p:attrName>style.visibility</p:attrName>
                                        </p:attrNameLst>
                                      </p:cBhvr>
                                      <p:to>
                                        <p:strVal val="visible"/>
                                      </p:to>
                                    </p:set>
                                    <p:animEffect transition="in" filter="fade">
                                      <p:cBhvr>
                                        <p:cTn id="58" dur="500"/>
                                        <p:tgtEl>
                                          <p:spTgt spid="3">
                                            <p:txEl>
                                              <p:pRg st="22" end="22"/>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3">
                                            <p:txEl>
                                              <p:pRg st="23" end="23"/>
                                            </p:txEl>
                                          </p:spTgt>
                                        </p:tgtEl>
                                        <p:attrNameLst>
                                          <p:attrName>style.visibility</p:attrName>
                                        </p:attrNameLst>
                                      </p:cBhvr>
                                      <p:to>
                                        <p:strVal val="visible"/>
                                      </p:to>
                                    </p:set>
                                    <p:animEffect transition="in" filter="fade">
                                      <p:cBhvr>
                                        <p:cTn id="61" dur="500"/>
                                        <p:tgtEl>
                                          <p:spTgt spid="3">
                                            <p:txEl>
                                              <p:pRg st="23" end="23"/>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3">
                                            <p:txEl>
                                              <p:pRg st="24" end="24"/>
                                            </p:txEl>
                                          </p:spTgt>
                                        </p:tgtEl>
                                        <p:attrNameLst>
                                          <p:attrName>style.visibility</p:attrName>
                                        </p:attrNameLst>
                                      </p:cBhvr>
                                      <p:to>
                                        <p:strVal val="visible"/>
                                      </p:to>
                                    </p:set>
                                    <p:animEffect transition="in" filter="fade">
                                      <p:cBhvr>
                                        <p:cTn id="64" dur="500"/>
                                        <p:tgtEl>
                                          <p:spTgt spid="3">
                                            <p:txEl>
                                              <p:pRg st="24" end="24"/>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3">
                                            <p:txEl>
                                              <p:pRg st="25" end="25"/>
                                            </p:txEl>
                                          </p:spTgt>
                                        </p:tgtEl>
                                        <p:attrNameLst>
                                          <p:attrName>style.visibility</p:attrName>
                                        </p:attrNameLst>
                                      </p:cBhvr>
                                      <p:to>
                                        <p:strVal val="visible"/>
                                      </p:to>
                                    </p:set>
                                    <p:animEffect transition="in" filter="fade">
                                      <p:cBhvr>
                                        <p:cTn id="67" dur="500"/>
                                        <p:tgtEl>
                                          <p:spTgt spid="3">
                                            <p:txEl>
                                              <p:pRg st="25" end="25"/>
                                            </p:txEl>
                                          </p:spTgt>
                                        </p:tgtEl>
                                      </p:cBhvr>
                                    </p:animEffect>
                                  </p:childTnLst>
                                </p:cTn>
                              </p:par>
                              <p:par>
                                <p:cTn id="68" presetID="10" presetClass="entr" presetSubtype="0" fill="hold" nodeType="withEffect">
                                  <p:stCondLst>
                                    <p:cond delay="0"/>
                                  </p:stCondLst>
                                  <p:childTnLst>
                                    <p:set>
                                      <p:cBhvr>
                                        <p:cTn id="69" dur="1" fill="hold">
                                          <p:stCondLst>
                                            <p:cond delay="0"/>
                                          </p:stCondLst>
                                        </p:cTn>
                                        <p:tgtEl>
                                          <p:spTgt spid="3">
                                            <p:txEl>
                                              <p:pRg st="26" end="26"/>
                                            </p:txEl>
                                          </p:spTgt>
                                        </p:tgtEl>
                                        <p:attrNameLst>
                                          <p:attrName>style.visibility</p:attrName>
                                        </p:attrNameLst>
                                      </p:cBhvr>
                                      <p:to>
                                        <p:strVal val="visible"/>
                                      </p:to>
                                    </p:set>
                                    <p:animEffect transition="in" filter="fade">
                                      <p:cBhvr>
                                        <p:cTn id="70" dur="500"/>
                                        <p:tgtEl>
                                          <p:spTgt spid="3">
                                            <p:txEl>
                                              <p:pRg st="26" end="26"/>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3">
                                            <p:txEl>
                                              <p:pRg st="27" end="27"/>
                                            </p:txEl>
                                          </p:spTgt>
                                        </p:tgtEl>
                                        <p:attrNameLst>
                                          <p:attrName>style.visibility</p:attrName>
                                        </p:attrNameLst>
                                      </p:cBhvr>
                                      <p:to>
                                        <p:strVal val="visible"/>
                                      </p:to>
                                    </p:set>
                                    <p:animEffect transition="in" filter="fade">
                                      <p:cBhvr>
                                        <p:cTn id="73" dur="500"/>
                                        <p:tgtEl>
                                          <p:spTgt spid="3">
                                            <p:txEl>
                                              <p:pRg st="27" end="27"/>
                                            </p:txEl>
                                          </p:spTgt>
                                        </p:tgtEl>
                                      </p:cBhvr>
                                    </p:animEffect>
                                  </p:childTnLst>
                                </p:cTn>
                              </p:par>
                              <p:par>
                                <p:cTn id="74" presetID="10" presetClass="entr" presetSubtype="0" fill="hold" nodeType="withEffect">
                                  <p:stCondLst>
                                    <p:cond delay="0"/>
                                  </p:stCondLst>
                                  <p:childTnLst>
                                    <p:set>
                                      <p:cBhvr>
                                        <p:cTn id="75" dur="1" fill="hold">
                                          <p:stCondLst>
                                            <p:cond delay="0"/>
                                          </p:stCondLst>
                                        </p:cTn>
                                        <p:tgtEl>
                                          <p:spTgt spid="3">
                                            <p:txEl>
                                              <p:pRg st="28" end="28"/>
                                            </p:txEl>
                                          </p:spTgt>
                                        </p:tgtEl>
                                        <p:attrNameLst>
                                          <p:attrName>style.visibility</p:attrName>
                                        </p:attrNameLst>
                                      </p:cBhvr>
                                      <p:to>
                                        <p:strVal val="visible"/>
                                      </p:to>
                                    </p:set>
                                    <p:animEffect transition="in" filter="fade">
                                      <p:cBhvr>
                                        <p:cTn id="76" dur="500"/>
                                        <p:tgtEl>
                                          <p:spTgt spid="3">
                                            <p:txEl>
                                              <p:pRg st="28" end="28"/>
                                            </p:txEl>
                                          </p:spTgt>
                                        </p:tgtEl>
                                      </p:cBhvr>
                                    </p:animEffect>
                                  </p:childTnLst>
                                </p:cTn>
                              </p:par>
                              <p:par>
                                <p:cTn id="77" presetID="10" presetClass="entr" presetSubtype="0" fill="hold" nodeType="withEffect">
                                  <p:stCondLst>
                                    <p:cond delay="0"/>
                                  </p:stCondLst>
                                  <p:childTnLst>
                                    <p:set>
                                      <p:cBhvr>
                                        <p:cTn id="78" dur="1" fill="hold">
                                          <p:stCondLst>
                                            <p:cond delay="0"/>
                                          </p:stCondLst>
                                        </p:cTn>
                                        <p:tgtEl>
                                          <p:spTgt spid="3">
                                            <p:txEl>
                                              <p:pRg st="29" end="29"/>
                                            </p:txEl>
                                          </p:spTgt>
                                        </p:tgtEl>
                                        <p:attrNameLst>
                                          <p:attrName>style.visibility</p:attrName>
                                        </p:attrNameLst>
                                      </p:cBhvr>
                                      <p:to>
                                        <p:strVal val="visible"/>
                                      </p:to>
                                    </p:set>
                                    <p:animEffect transition="in" filter="fade">
                                      <p:cBhvr>
                                        <p:cTn id="79" dur="500"/>
                                        <p:tgtEl>
                                          <p:spTgt spid="3">
                                            <p:txEl>
                                              <p:pRg st="29" end="29"/>
                                            </p:txEl>
                                          </p:spTgt>
                                        </p:tgtEl>
                                      </p:cBhvr>
                                    </p:animEffect>
                                  </p:childTnLst>
                                </p:cTn>
                              </p:par>
                              <p:par>
                                <p:cTn id="80" presetID="10" presetClass="entr" presetSubtype="0" fill="hold" nodeType="withEffect">
                                  <p:stCondLst>
                                    <p:cond delay="0"/>
                                  </p:stCondLst>
                                  <p:childTnLst>
                                    <p:set>
                                      <p:cBhvr>
                                        <p:cTn id="81" dur="1" fill="hold">
                                          <p:stCondLst>
                                            <p:cond delay="0"/>
                                          </p:stCondLst>
                                        </p:cTn>
                                        <p:tgtEl>
                                          <p:spTgt spid="3">
                                            <p:txEl>
                                              <p:pRg st="31" end="31"/>
                                            </p:txEl>
                                          </p:spTgt>
                                        </p:tgtEl>
                                        <p:attrNameLst>
                                          <p:attrName>style.visibility</p:attrName>
                                        </p:attrNameLst>
                                      </p:cBhvr>
                                      <p:to>
                                        <p:strVal val="visible"/>
                                      </p:to>
                                    </p:set>
                                    <p:animEffect transition="in" filter="fade">
                                      <p:cBhvr>
                                        <p:cTn id="82" dur="500"/>
                                        <p:tgtEl>
                                          <p:spTgt spid="3">
                                            <p:txEl>
                                              <p:pRg st="31" end="31"/>
                                            </p:txEl>
                                          </p:spTgt>
                                        </p:tgtEl>
                                      </p:cBhvr>
                                    </p:animEffect>
                                  </p:childTnLst>
                                </p:cTn>
                              </p:par>
                              <p:par>
                                <p:cTn id="83" presetID="10" presetClass="entr" presetSubtype="0" fill="hold" nodeType="withEffect">
                                  <p:stCondLst>
                                    <p:cond delay="0"/>
                                  </p:stCondLst>
                                  <p:childTnLst>
                                    <p:set>
                                      <p:cBhvr>
                                        <p:cTn id="84" dur="1" fill="hold">
                                          <p:stCondLst>
                                            <p:cond delay="0"/>
                                          </p:stCondLst>
                                        </p:cTn>
                                        <p:tgtEl>
                                          <p:spTgt spid="3">
                                            <p:txEl>
                                              <p:pRg st="32" end="32"/>
                                            </p:txEl>
                                          </p:spTgt>
                                        </p:tgtEl>
                                        <p:attrNameLst>
                                          <p:attrName>style.visibility</p:attrName>
                                        </p:attrNameLst>
                                      </p:cBhvr>
                                      <p:to>
                                        <p:strVal val="visible"/>
                                      </p:to>
                                    </p:set>
                                    <p:animEffect transition="in" filter="fade">
                                      <p:cBhvr>
                                        <p:cTn id="85" dur="500"/>
                                        <p:tgtEl>
                                          <p:spTgt spid="3">
                                            <p:txEl>
                                              <p:pRg st="32" end="32"/>
                                            </p:txEl>
                                          </p:spTgt>
                                        </p:tgtEl>
                                      </p:cBhvr>
                                    </p:animEffect>
                                  </p:childTnLst>
                                </p:cTn>
                              </p:par>
                              <p:par>
                                <p:cTn id="86" presetID="10" presetClass="entr" presetSubtype="0" fill="hold" nodeType="withEffect">
                                  <p:stCondLst>
                                    <p:cond delay="0"/>
                                  </p:stCondLst>
                                  <p:childTnLst>
                                    <p:set>
                                      <p:cBhvr>
                                        <p:cTn id="87" dur="1" fill="hold">
                                          <p:stCondLst>
                                            <p:cond delay="0"/>
                                          </p:stCondLst>
                                        </p:cTn>
                                        <p:tgtEl>
                                          <p:spTgt spid="3">
                                            <p:txEl>
                                              <p:pRg st="33" end="33"/>
                                            </p:txEl>
                                          </p:spTgt>
                                        </p:tgtEl>
                                        <p:attrNameLst>
                                          <p:attrName>style.visibility</p:attrName>
                                        </p:attrNameLst>
                                      </p:cBhvr>
                                      <p:to>
                                        <p:strVal val="visible"/>
                                      </p:to>
                                    </p:set>
                                    <p:animEffect transition="in" filter="fade">
                                      <p:cBhvr>
                                        <p:cTn id="88" dur="500"/>
                                        <p:tgtEl>
                                          <p:spTgt spid="3">
                                            <p:txEl>
                                              <p:pRg st="33" end="33"/>
                                            </p:txEl>
                                          </p:spTgt>
                                        </p:tgtEl>
                                      </p:cBhvr>
                                    </p:animEffect>
                                  </p:childTnLst>
                                </p:cTn>
                              </p:par>
                              <p:par>
                                <p:cTn id="89" presetID="10" presetClass="entr" presetSubtype="0" fill="hold" nodeType="withEffect">
                                  <p:stCondLst>
                                    <p:cond delay="0"/>
                                  </p:stCondLst>
                                  <p:childTnLst>
                                    <p:set>
                                      <p:cBhvr>
                                        <p:cTn id="90" dur="1" fill="hold">
                                          <p:stCondLst>
                                            <p:cond delay="0"/>
                                          </p:stCondLst>
                                        </p:cTn>
                                        <p:tgtEl>
                                          <p:spTgt spid="3">
                                            <p:txEl>
                                              <p:pRg st="34" end="34"/>
                                            </p:txEl>
                                          </p:spTgt>
                                        </p:tgtEl>
                                        <p:attrNameLst>
                                          <p:attrName>style.visibility</p:attrName>
                                        </p:attrNameLst>
                                      </p:cBhvr>
                                      <p:to>
                                        <p:strVal val="visible"/>
                                      </p:to>
                                    </p:set>
                                    <p:animEffect transition="in" filter="fade">
                                      <p:cBhvr>
                                        <p:cTn id="91" dur="500"/>
                                        <p:tgtEl>
                                          <p:spTgt spid="3">
                                            <p:txEl>
                                              <p:pRg st="34" end="34"/>
                                            </p:txEl>
                                          </p:spTgt>
                                        </p:tgtEl>
                                      </p:cBhvr>
                                    </p:animEffect>
                                  </p:childTnLst>
                                </p:cTn>
                              </p:par>
                              <p:par>
                                <p:cTn id="92" presetID="10" presetClass="entr" presetSubtype="0" fill="hold" nodeType="withEffect">
                                  <p:stCondLst>
                                    <p:cond delay="0"/>
                                  </p:stCondLst>
                                  <p:childTnLst>
                                    <p:set>
                                      <p:cBhvr>
                                        <p:cTn id="93" dur="1" fill="hold">
                                          <p:stCondLst>
                                            <p:cond delay="0"/>
                                          </p:stCondLst>
                                        </p:cTn>
                                        <p:tgtEl>
                                          <p:spTgt spid="3">
                                            <p:txEl>
                                              <p:pRg st="35" end="35"/>
                                            </p:txEl>
                                          </p:spTgt>
                                        </p:tgtEl>
                                        <p:attrNameLst>
                                          <p:attrName>style.visibility</p:attrName>
                                        </p:attrNameLst>
                                      </p:cBhvr>
                                      <p:to>
                                        <p:strVal val="visible"/>
                                      </p:to>
                                    </p:set>
                                    <p:animEffect transition="in" filter="fade">
                                      <p:cBhvr>
                                        <p:cTn id="94" dur="500"/>
                                        <p:tgtEl>
                                          <p:spTgt spid="3">
                                            <p:txEl>
                                              <p:pRg st="35" end="3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738554"/>
          </a:xfr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fontAlgn="ctr"/>
            <a:r>
              <a:rPr kumimoji="1"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br>
            <a:r>
              <a:rPr kumimoji="1"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I  serve(</a:t>
            </a:r>
            <a:r>
              <a:rPr kumimoji="1" lang="ja-JP" altLang="en-US"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個人奉仕</a:t>
            </a:r>
            <a:r>
              <a:rPr kumimoji="1"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と </a:t>
            </a:r>
            <a:r>
              <a:rPr kumimoji="1"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We  serve(</a:t>
            </a:r>
            <a:r>
              <a:rPr kumimoji="1" lang="ja-JP" altLang="en-US"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団体奉仕</a:t>
            </a:r>
            <a:r>
              <a:rPr kumimoji="1"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(3)</a:t>
            </a:r>
            <a:br>
              <a:rPr kumimoji="1"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0" y="844062"/>
            <a:ext cx="12192000" cy="6389077"/>
          </a:xfrm>
          <a:ln>
            <a:noFill/>
          </a:ln>
        </p:spPr>
        <p:txBody>
          <a:bodyPr>
            <a:normAutofit fontScale="25000" lnSpcReduction="20000"/>
          </a:bodyPr>
          <a:lstStyle/>
          <a:p>
            <a:pPr marL="0" lvl="0" indent="0">
              <a:buNone/>
            </a:pPr>
            <a:r>
              <a:rPr lang="en-US" altLang="ja-JP"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2020-21</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年度認知度調査</a:t>
            </a:r>
            <a:r>
              <a:rPr lang="en-US" altLang="ja-JP"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(2660</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地区</a:t>
            </a:r>
            <a:r>
              <a:rPr lang="en-US" altLang="ja-JP"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認知度　ロータリー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56.8%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ライオンズ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73.7%  </a:t>
            </a:r>
            <a:r>
              <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16.9%</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の差</a:t>
            </a:r>
            <a:endParaRPr lang="en-US" altLang="ja-JP"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96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6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9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9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9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8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6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6236677" y="1746738"/>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574523920"/>
              </p:ext>
            </p:extLst>
          </p:nvPr>
        </p:nvGraphicFramePr>
        <p:xfrm>
          <a:off x="0" y="1097228"/>
          <a:ext cx="12192000" cy="6064556"/>
        </p:xfrm>
        <a:graphic>
          <a:graphicData uri="http://schemas.openxmlformats.org/drawingml/2006/table">
            <a:tbl>
              <a:tblPr firstRow="1" bandRow="1">
                <a:tableStyleId>{5C22544A-7EE6-4342-B048-85BDC9FD1C3A}</a:tableStyleId>
              </a:tblPr>
              <a:tblGrid>
                <a:gridCol w="1822207"/>
                <a:gridCol w="3524531"/>
                <a:gridCol w="3457293"/>
                <a:gridCol w="3387969"/>
              </a:tblGrid>
              <a:tr h="386556">
                <a:tc>
                  <a:txBody>
                    <a:bodyPr/>
                    <a:lstStyle/>
                    <a:p>
                      <a:endParaRPr kumimoji="1" lang="ja-JP" altLang="en-US" dirty="0"/>
                    </a:p>
                  </a:txBody>
                  <a:tcPr/>
                </a:tc>
                <a:tc>
                  <a:txBody>
                    <a:bodyPr/>
                    <a:lstStyle/>
                    <a:p>
                      <a:r>
                        <a:rPr kumimoji="1" lang="ja-JP" altLang="en-US" dirty="0" smtClean="0"/>
                        <a:t>                 ロータリー</a:t>
                      </a:r>
                      <a:endParaRPr kumimoji="1" lang="ja-JP" altLang="en-US" dirty="0"/>
                    </a:p>
                  </a:txBody>
                  <a:tcPr/>
                </a:tc>
                <a:tc>
                  <a:txBody>
                    <a:bodyPr/>
                    <a:lstStyle/>
                    <a:p>
                      <a:r>
                        <a:rPr kumimoji="1" lang="ja-JP" altLang="en-US" dirty="0" smtClean="0"/>
                        <a:t>                    ライオンズ</a:t>
                      </a:r>
                      <a:endParaRPr kumimoji="1" lang="ja-JP" altLang="en-US" dirty="0"/>
                    </a:p>
                  </a:txBody>
                  <a:tcPr/>
                </a:tc>
                <a:tc>
                  <a:txBody>
                    <a:bodyPr/>
                    <a:lstStyle/>
                    <a:p>
                      <a:r>
                        <a:rPr kumimoji="1" lang="ja-JP" altLang="en-US" dirty="0" smtClean="0"/>
                        <a:t>          ロータリーの変遷</a:t>
                      </a:r>
                      <a:endParaRPr kumimoji="1" lang="ja-JP" altLang="en-US" dirty="0"/>
                    </a:p>
                  </a:txBody>
                  <a:tcPr/>
                </a:tc>
              </a:tr>
              <a:tr h="547621">
                <a:tc>
                  <a:txBody>
                    <a:bodyPr/>
                    <a:lstStyle/>
                    <a:p>
                      <a:r>
                        <a:rPr kumimoji="1" lang="ja-JP" altLang="en-US" b="1" dirty="0" smtClean="0">
                          <a:latin typeface="メイリオ" panose="020B0604030504040204" pitchFamily="50" charset="-128"/>
                          <a:ea typeface="メイリオ" panose="020B0604030504040204" pitchFamily="50" charset="-128"/>
                        </a:rPr>
                        <a:t>　　</a:t>
                      </a:r>
                      <a:r>
                        <a:rPr kumimoji="1" lang="ja-JP" altLang="en-US" sz="1600" b="1" dirty="0" smtClean="0">
                          <a:latin typeface="メイリオ" panose="020B0604030504040204" pitchFamily="50" charset="-128"/>
                          <a:ea typeface="メイリオ" panose="020B0604030504040204" pitchFamily="50" charset="-128"/>
                        </a:rPr>
                        <a:t>設立</a:t>
                      </a:r>
                      <a:endParaRPr kumimoji="1" lang="ja-JP" altLang="en-US" sz="1600" b="1" dirty="0">
                        <a:latin typeface="メイリオ" panose="020B0604030504040204" pitchFamily="50" charset="-128"/>
                        <a:ea typeface="メイリオ" panose="020B0604030504040204" pitchFamily="50" charset="-128"/>
                      </a:endParaRPr>
                    </a:p>
                  </a:txBody>
                  <a:tcPr/>
                </a:tc>
                <a:tc>
                  <a:txBody>
                    <a:bodyPr/>
                    <a:lstStyle/>
                    <a:p>
                      <a:r>
                        <a:rPr kumimoji="1" lang="en-US" altLang="ja-JP" sz="1400" b="1" dirty="0" smtClean="0">
                          <a:latin typeface="メイリオ" panose="020B0604030504040204" pitchFamily="50" charset="-128"/>
                          <a:ea typeface="メイリオ" panose="020B0604030504040204" pitchFamily="50" charset="-128"/>
                        </a:rPr>
                        <a:t>1905</a:t>
                      </a:r>
                      <a:r>
                        <a:rPr kumimoji="1" lang="ja-JP" altLang="en-US" sz="1400" b="1" dirty="0" smtClean="0">
                          <a:latin typeface="メイリオ" panose="020B0604030504040204" pitchFamily="50" charset="-128"/>
                          <a:ea typeface="メイリオ" panose="020B0604030504040204" pitchFamily="50" charset="-128"/>
                        </a:rPr>
                        <a:t>年　シカゴ</a:t>
                      </a:r>
                      <a:endParaRPr kumimoji="1" lang="en-US" altLang="ja-JP" sz="1400" b="1" dirty="0" smtClean="0">
                        <a:latin typeface="メイリオ" panose="020B0604030504040204" pitchFamily="50" charset="-128"/>
                        <a:ea typeface="メイリオ" panose="020B0604030504040204" pitchFamily="50" charset="-128"/>
                      </a:endParaRPr>
                    </a:p>
                    <a:p>
                      <a:r>
                        <a:rPr kumimoji="1" lang="ja-JP" altLang="en-US" sz="1400" b="1" dirty="0" smtClean="0">
                          <a:latin typeface="メイリオ" panose="020B0604030504040204" pitchFamily="50" charset="-128"/>
                          <a:ea typeface="メイリオ" panose="020B0604030504040204" pitchFamily="50" charset="-128"/>
                        </a:rPr>
                        <a:t>　　　　</a:t>
                      </a:r>
                      <a:r>
                        <a:rPr kumimoji="1" lang="ja-JP" altLang="en-US" sz="1400" b="1" baseline="0" dirty="0" smtClean="0">
                          <a:latin typeface="メイリオ" panose="020B0604030504040204" pitchFamily="50" charset="-128"/>
                          <a:ea typeface="メイリオ" panose="020B0604030504040204" pitchFamily="50" charset="-128"/>
                        </a:rPr>
                        <a:t>  </a:t>
                      </a:r>
                      <a:r>
                        <a:rPr kumimoji="1" lang="ja-JP" altLang="en-US" sz="1400" b="1" dirty="0" smtClean="0">
                          <a:latin typeface="メイリオ" panose="020B0604030504040204" pitchFamily="50" charset="-128"/>
                          <a:ea typeface="メイリオ" panose="020B0604030504040204" pitchFamily="50" charset="-128"/>
                        </a:rPr>
                        <a:t>ポール・ハリス</a:t>
                      </a:r>
                      <a:endParaRPr kumimoji="1" lang="ja-JP" altLang="en-US" sz="1400" b="1" dirty="0">
                        <a:latin typeface="メイリオ" panose="020B0604030504040204" pitchFamily="50" charset="-128"/>
                        <a:ea typeface="メイリオ" panose="020B0604030504040204" pitchFamily="50" charset="-128"/>
                      </a:endParaRPr>
                    </a:p>
                  </a:txBody>
                  <a:tcPr/>
                </a:tc>
                <a:tc>
                  <a:txBody>
                    <a:bodyPr/>
                    <a:lstStyle/>
                    <a:p>
                      <a:r>
                        <a:rPr kumimoji="1" lang="en-US" altLang="ja-JP" sz="1400" b="1" dirty="0" smtClean="0">
                          <a:latin typeface="メイリオ" panose="020B0604030504040204" pitchFamily="50" charset="-128"/>
                          <a:ea typeface="メイリオ" panose="020B0604030504040204" pitchFamily="50" charset="-128"/>
                        </a:rPr>
                        <a:t>1917</a:t>
                      </a:r>
                      <a:r>
                        <a:rPr kumimoji="1" lang="ja-JP" altLang="en-US" sz="1400" b="1" dirty="0" smtClean="0">
                          <a:latin typeface="メイリオ" panose="020B0604030504040204" pitchFamily="50" charset="-128"/>
                          <a:ea typeface="メイリオ" panose="020B0604030504040204" pitchFamily="50" charset="-128"/>
                        </a:rPr>
                        <a:t>年　シカゴ</a:t>
                      </a:r>
                    </a:p>
                    <a:p>
                      <a:r>
                        <a:rPr kumimoji="1" lang="ja-JP" altLang="en-US" sz="1400" b="1" dirty="0" smtClean="0">
                          <a:latin typeface="メイリオ" panose="020B0604030504040204" pitchFamily="50" charset="-128"/>
                          <a:ea typeface="メイリオ" panose="020B0604030504040204" pitchFamily="50" charset="-128"/>
                        </a:rPr>
                        <a:t>              メルビン・ジョーンズ</a:t>
                      </a:r>
                      <a:endParaRPr kumimoji="1" lang="ja-JP" altLang="en-US" sz="1400" b="1" dirty="0">
                        <a:latin typeface="メイリオ" panose="020B0604030504040204" pitchFamily="50" charset="-128"/>
                        <a:ea typeface="メイリオ" panose="020B0604030504040204" pitchFamily="50" charset="-128"/>
                      </a:endParaRPr>
                    </a:p>
                  </a:txBody>
                  <a:tcPr/>
                </a:tc>
                <a:tc>
                  <a:txBody>
                    <a:bodyPr/>
                    <a:lstStyle/>
                    <a:p>
                      <a:r>
                        <a:rPr kumimoji="1" lang="en-US" altLang="ja-JP" sz="1400" b="1" dirty="0" smtClean="0">
                          <a:latin typeface="メイリオ" panose="020B0604030504040204" pitchFamily="50" charset="-128"/>
                          <a:ea typeface="メイリオ" panose="020B0604030504040204" pitchFamily="50" charset="-128"/>
                        </a:rPr>
                        <a:t>1910</a:t>
                      </a:r>
                      <a:r>
                        <a:rPr kumimoji="1" lang="ja-JP" altLang="en-US" sz="1400" b="1" dirty="0" smtClean="0">
                          <a:latin typeface="メイリオ" panose="020B0604030504040204" pitchFamily="50" charset="-128"/>
                          <a:ea typeface="メイリオ" panose="020B0604030504040204" pitchFamily="50" charset="-128"/>
                        </a:rPr>
                        <a:t>年　全米ロータリー連合会</a:t>
                      </a:r>
                      <a:endParaRPr kumimoji="1" lang="en-US" altLang="ja-JP" sz="1400" b="1" dirty="0" smtClean="0">
                        <a:latin typeface="メイリオ" panose="020B0604030504040204" pitchFamily="50" charset="-128"/>
                        <a:ea typeface="メイリオ" panose="020B0604030504040204" pitchFamily="50" charset="-128"/>
                      </a:endParaRPr>
                    </a:p>
                    <a:p>
                      <a:r>
                        <a:rPr kumimoji="1" lang="en-US" altLang="ja-JP" sz="1400" b="1" dirty="0" smtClean="0">
                          <a:latin typeface="メイリオ" panose="020B0604030504040204" pitchFamily="50" charset="-128"/>
                          <a:ea typeface="メイリオ" panose="020B0604030504040204" pitchFamily="50" charset="-128"/>
                        </a:rPr>
                        <a:t>1912</a:t>
                      </a:r>
                      <a:r>
                        <a:rPr kumimoji="1" lang="ja-JP" altLang="en-US" sz="1400" b="1" dirty="0" smtClean="0">
                          <a:latin typeface="メイリオ" panose="020B0604030504040204" pitchFamily="50" charset="-128"/>
                          <a:ea typeface="メイリオ" panose="020B0604030504040204" pitchFamily="50" charset="-128"/>
                        </a:rPr>
                        <a:t>年　国際ロータリークラブ連合会</a:t>
                      </a:r>
                      <a:endParaRPr kumimoji="1" lang="ja-JP" altLang="en-US" sz="1400" b="1" dirty="0">
                        <a:latin typeface="メイリオ" panose="020B0604030504040204" pitchFamily="50" charset="-128"/>
                        <a:ea typeface="メイリオ" panose="020B0604030504040204" pitchFamily="50" charset="-128"/>
                      </a:endParaRPr>
                    </a:p>
                  </a:txBody>
                  <a:tcPr/>
                </a:tc>
              </a:tr>
              <a:tr h="917281">
                <a:tc>
                  <a:txBody>
                    <a:bodyPr/>
                    <a:lstStyle/>
                    <a:p>
                      <a:r>
                        <a:rPr kumimoji="1" lang="ja-JP" altLang="en-US" sz="1600" b="1" dirty="0" smtClean="0">
                          <a:latin typeface="メイリオ" panose="020B0604030504040204" pitchFamily="50" charset="-128"/>
                          <a:ea typeface="メイリオ" panose="020B0604030504040204" pitchFamily="50" charset="-128"/>
                        </a:rPr>
                        <a:t>クラブ・会員数</a:t>
                      </a:r>
                      <a:endParaRPr kumimoji="1" lang="ja-JP" altLang="en-US" sz="1600" b="1" dirty="0">
                        <a:latin typeface="メイリオ" panose="020B0604030504040204" pitchFamily="50" charset="-128"/>
                        <a:ea typeface="メイリオ" panose="020B0604030504040204" pitchFamily="50" charset="-128"/>
                      </a:endParaRPr>
                    </a:p>
                  </a:txBody>
                  <a:tcPr/>
                </a:tc>
                <a:tc>
                  <a:txBody>
                    <a:bodyPr/>
                    <a:lstStyle/>
                    <a:p>
                      <a:r>
                        <a:rPr kumimoji="1" lang="ja-JP" altLang="en-US" sz="1400" b="1" dirty="0" smtClean="0">
                          <a:latin typeface="メイリオ" panose="020B0604030504040204" pitchFamily="50" charset="-128"/>
                          <a:ea typeface="メイリオ" panose="020B0604030504040204" pitchFamily="50" charset="-128"/>
                        </a:rPr>
                        <a:t>約</a:t>
                      </a:r>
                      <a:r>
                        <a:rPr kumimoji="1" lang="en-US" altLang="ja-JP" sz="1400" b="1" dirty="0" smtClean="0">
                          <a:latin typeface="メイリオ" panose="020B0604030504040204" pitchFamily="50" charset="-128"/>
                          <a:ea typeface="メイリオ" panose="020B0604030504040204" pitchFamily="50" charset="-128"/>
                        </a:rPr>
                        <a:t>37,000</a:t>
                      </a:r>
                      <a:r>
                        <a:rPr kumimoji="1" lang="ja-JP" altLang="en-US" sz="1400" b="1" dirty="0" smtClean="0">
                          <a:latin typeface="メイリオ" panose="020B0604030504040204" pitchFamily="50" charset="-128"/>
                          <a:ea typeface="メイリオ" panose="020B0604030504040204" pitchFamily="50" charset="-128"/>
                        </a:rPr>
                        <a:t>クラブ　</a:t>
                      </a:r>
                      <a:r>
                        <a:rPr kumimoji="1" lang="en-US" altLang="ja-JP" sz="1400" b="1" dirty="0" smtClean="0">
                          <a:latin typeface="メイリオ" panose="020B0604030504040204" pitchFamily="50" charset="-128"/>
                          <a:ea typeface="メイリオ" panose="020B0604030504040204" pitchFamily="50" charset="-128"/>
                        </a:rPr>
                        <a:t>120</a:t>
                      </a:r>
                      <a:r>
                        <a:rPr kumimoji="1" lang="ja-JP" altLang="en-US" sz="1400" b="1" dirty="0" smtClean="0">
                          <a:latin typeface="メイリオ" panose="020B0604030504040204" pitchFamily="50" charset="-128"/>
                          <a:ea typeface="メイリオ" panose="020B0604030504040204" pitchFamily="50" charset="-128"/>
                        </a:rPr>
                        <a:t>万人</a:t>
                      </a:r>
                    </a:p>
                    <a:p>
                      <a:r>
                        <a:rPr kumimoji="1" lang="ja-JP" altLang="en-US" sz="1400" b="1" dirty="0" smtClean="0">
                          <a:latin typeface="メイリオ" panose="020B0604030504040204" pitchFamily="50" charset="-128"/>
                          <a:ea typeface="メイリオ" panose="020B0604030504040204" pitchFamily="50" charset="-128"/>
                        </a:rPr>
                        <a:t>日本</a:t>
                      </a:r>
                      <a:r>
                        <a:rPr kumimoji="1" lang="en-US" altLang="ja-JP" sz="1400" b="1" dirty="0" smtClean="0">
                          <a:latin typeface="メイリオ" panose="020B0604030504040204" pitchFamily="50" charset="-128"/>
                          <a:ea typeface="メイリオ" panose="020B0604030504040204" pitchFamily="50" charset="-128"/>
                        </a:rPr>
                        <a:t>2,224</a:t>
                      </a:r>
                      <a:r>
                        <a:rPr kumimoji="1" lang="ja-JP" altLang="en-US" sz="1400" b="1" dirty="0" smtClean="0">
                          <a:latin typeface="メイリオ" panose="020B0604030504040204" pitchFamily="50" charset="-128"/>
                          <a:ea typeface="メイリオ" panose="020B0604030504040204" pitchFamily="50" charset="-128"/>
                        </a:rPr>
                        <a:t>クラブ　</a:t>
                      </a:r>
                      <a:r>
                        <a:rPr kumimoji="1" lang="en-US" altLang="ja-JP" sz="1400" b="1" dirty="0" smtClean="0">
                          <a:latin typeface="メイリオ" panose="020B0604030504040204" pitchFamily="50" charset="-128"/>
                          <a:ea typeface="メイリオ" panose="020B0604030504040204" pitchFamily="50" charset="-128"/>
                        </a:rPr>
                        <a:t>8.5</a:t>
                      </a:r>
                      <a:r>
                        <a:rPr kumimoji="1" lang="ja-JP" altLang="en-US" sz="1400" b="1" dirty="0" smtClean="0">
                          <a:latin typeface="メイリオ" panose="020B0604030504040204" pitchFamily="50" charset="-128"/>
                          <a:ea typeface="メイリオ" panose="020B0604030504040204" pitchFamily="50" charset="-128"/>
                        </a:rPr>
                        <a:t>万人</a:t>
                      </a:r>
                      <a:endParaRPr kumimoji="1" lang="en-US" altLang="ja-JP" sz="1400" b="1" dirty="0" smtClean="0">
                        <a:latin typeface="メイリオ" panose="020B0604030504040204" pitchFamily="50" charset="-128"/>
                        <a:ea typeface="メイリオ" panose="020B0604030504040204" pitchFamily="50" charset="-128"/>
                      </a:endParaRPr>
                    </a:p>
                    <a:p>
                      <a:r>
                        <a:rPr kumimoji="1" lang="ja-JP" altLang="en-US" sz="1400" b="1" dirty="0" smtClean="0">
                          <a:solidFill>
                            <a:srgbClr val="FF0000"/>
                          </a:solidFill>
                          <a:latin typeface="メイリオ" panose="020B0604030504040204" pitchFamily="50" charset="-128"/>
                          <a:ea typeface="メイリオ" panose="020B0604030504040204" pitchFamily="50" charset="-128"/>
                        </a:rPr>
                        <a:t>会員数のピーク　</a:t>
                      </a:r>
                      <a:r>
                        <a:rPr kumimoji="1" lang="en-US" altLang="ja-JP" sz="1400" b="1" dirty="0" smtClean="0">
                          <a:solidFill>
                            <a:srgbClr val="FF0000"/>
                          </a:solidFill>
                          <a:latin typeface="メイリオ" panose="020B0604030504040204" pitchFamily="50" charset="-128"/>
                          <a:ea typeface="メイリオ" panose="020B0604030504040204" pitchFamily="50" charset="-128"/>
                        </a:rPr>
                        <a:t>130,982</a:t>
                      </a:r>
                      <a:r>
                        <a:rPr kumimoji="1" lang="ja-JP" altLang="en-US" sz="1400" b="1" dirty="0" smtClean="0">
                          <a:solidFill>
                            <a:srgbClr val="FF0000"/>
                          </a:solidFill>
                          <a:latin typeface="メイリオ" panose="020B0604030504040204" pitchFamily="50" charset="-128"/>
                          <a:ea typeface="メイリオ" panose="020B0604030504040204" pitchFamily="50" charset="-128"/>
                        </a:rPr>
                        <a:t>人</a:t>
                      </a:r>
                      <a:r>
                        <a:rPr kumimoji="1" lang="en-US" altLang="ja-JP" sz="1400" b="1" dirty="0" smtClean="0">
                          <a:solidFill>
                            <a:srgbClr val="FF0000"/>
                          </a:solidFill>
                          <a:latin typeface="メイリオ" panose="020B0604030504040204" pitchFamily="50" charset="-128"/>
                          <a:ea typeface="メイリオ" panose="020B0604030504040204" pitchFamily="50" charset="-128"/>
                        </a:rPr>
                        <a:t>(1996</a:t>
                      </a:r>
                      <a:r>
                        <a:rPr kumimoji="1" lang="ja-JP" altLang="en-US" sz="1400" b="1" dirty="0" smtClean="0">
                          <a:solidFill>
                            <a:srgbClr val="FF0000"/>
                          </a:solidFill>
                          <a:latin typeface="メイリオ" panose="020B0604030504040204" pitchFamily="50" charset="-128"/>
                          <a:ea typeface="メイリオ" panose="020B0604030504040204" pitchFamily="50" charset="-128"/>
                        </a:rPr>
                        <a:t>年</a:t>
                      </a:r>
                      <a:r>
                        <a:rPr kumimoji="1" lang="en-US" altLang="ja-JP" sz="1400" b="1" dirty="0" smtClean="0">
                          <a:solidFill>
                            <a:srgbClr val="FF0000"/>
                          </a:solidFill>
                          <a:latin typeface="メイリオ" panose="020B0604030504040204" pitchFamily="50" charset="-128"/>
                          <a:ea typeface="メイリオ" panose="020B0604030504040204" pitchFamily="50" charset="-128"/>
                        </a:rPr>
                        <a:t>)</a:t>
                      </a:r>
                      <a:r>
                        <a:rPr kumimoji="1" lang="ja-JP" altLang="en-US" sz="1400" b="1" dirty="0" smtClean="0">
                          <a:solidFill>
                            <a:srgbClr val="FF0000"/>
                          </a:solidFill>
                          <a:latin typeface="メイリオ" panose="020B0604030504040204" pitchFamily="50" charset="-128"/>
                          <a:ea typeface="メイリオ" panose="020B0604030504040204" pitchFamily="50" charset="-128"/>
                        </a:rPr>
                        <a:t>日本の女性会員比率</a:t>
                      </a:r>
                      <a:r>
                        <a:rPr kumimoji="1" lang="en-US" altLang="ja-JP" sz="1400" b="1" dirty="0" smtClean="0">
                          <a:solidFill>
                            <a:srgbClr val="FF0000"/>
                          </a:solidFill>
                          <a:latin typeface="メイリオ" panose="020B0604030504040204" pitchFamily="50" charset="-128"/>
                          <a:ea typeface="メイリオ" panose="020B0604030504040204" pitchFamily="50" charset="-128"/>
                        </a:rPr>
                        <a:t>7.08%</a:t>
                      </a:r>
                      <a:endParaRPr kumimoji="1" lang="ja-JP" altLang="en-US" sz="1400" b="1" dirty="0" smtClean="0">
                        <a:solidFill>
                          <a:srgbClr val="FF0000"/>
                        </a:solidFill>
                        <a:latin typeface="メイリオ" panose="020B0604030504040204" pitchFamily="50" charset="-128"/>
                        <a:ea typeface="メイリオ" panose="020B0604030504040204" pitchFamily="50" charset="-128"/>
                      </a:endParaRPr>
                    </a:p>
                  </a:txBody>
                  <a:tcPr/>
                </a:tc>
                <a:tc>
                  <a:txBody>
                    <a:bodyPr/>
                    <a:lstStyle/>
                    <a:p>
                      <a:r>
                        <a:rPr kumimoji="1" lang="ja-JP" altLang="en-US" sz="1400" b="1" dirty="0" smtClean="0">
                          <a:latin typeface="メイリオ" panose="020B0604030504040204" pitchFamily="50" charset="-128"/>
                          <a:ea typeface="メイリオ" panose="020B0604030504040204" pitchFamily="50" charset="-128"/>
                        </a:rPr>
                        <a:t>約</a:t>
                      </a:r>
                      <a:r>
                        <a:rPr kumimoji="1" lang="en-US" altLang="ja-JP" sz="1400" b="1" dirty="0" smtClean="0">
                          <a:latin typeface="メイリオ" panose="020B0604030504040204" pitchFamily="50" charset="-128"/>
                          <a:ea typeface="メイリオ" panose="020B0604030504040204" pitchFamily="50" charset="-128"/>
                        </a:rPr>
                        <a:t>47,000</a:t>
                      </a:r>
                      <a:r>
                        <a:rPr kumimoji="1" lang="ja-JP" altLang="en-US" sz="1400" b="1" dirty="0" smtClean="0">
                          <a:latin typeface="メイリオ" panose="020B0604030504040204" pitchFamily="50" charset="-128"/>
                          <a:ea typeface="メイリオ" panose="020B0604030504040204" pitchFamily="50" charset="-128"/>
                        </a:rPr>
                        <a:t>クラブ　</a:t>
                      </a:r>
                      <a:r>
                        <a:rPr kumimoji="1" lang="en-US" altLang="ja-JP" sz="1400" b="1" dirty="0" smtClean="0">
                          <a:latin typeface="メイリオ" panose="020B0604030504040204" pitchFamily="50" charset="-128"/>
                          <a:ea typeface="メイリオ" panose="020B0604030504040204" pitchFamily="50" charset="-128"/>
                        </a:rPr>
                        <a:t>140</a:t>
                      </a:r>
                      <a:r>
                        <a:rPr kumimoji="1" lang="ja-JP" altLang="en-US" sz="1400" b="1" dirty="0" smtClean="0">
                          <a:latin typeface="メイリオ" panose="020B0604030504040204" pitchFamily="50" charset="-128"/>
                          <a:ea typeface="メイリオ" panose="020B0604030504040204" pitchFamily="50" charset="-128"/>
                        </a:rPr>
                        <a:t>万人</a:t>
                      </a:r>
                      <a:endParaRPr kumimoji="1" lang="en-US" altLang="ja-JP" sz="1400" b="1" dirty="0" smtClean="0">
                        <a:latin typeface="メイリオ" panose="020B0604030504040204" pitchFamily="50" charset="-128"/>
                        <a:ea typeface="メイリオ" panose="020B0604030504040204" pitchFamily="50" charset="-128"/>
                      </a:endParaRPr>
                    </a:p>
                    <a:p>
                      <a:r>
                        <a:rPr kumimoji="1" lang="ja-JP" altLang="en-US" sz="1400" b="1" dirty="0" smtClean="0">
                          <a:latin typeface="メイリオ" panose="020B0604030504040204" pitchFamily="50" charset="-128"/>
                          <a:ea typeface="メイリオ" panose="020B0604030504040204" pitchFamily="50" charset="-128"/>
                        </a:rPr>
                        <a:t>日本</a:t>
                      </a:r>
                      <a:r>
                        <a:rPr kumimoji="1" lang="en-US" altLang="ja-JP" sz="1400" b="1" dirty="0" smtClean="0">
                          <a:latin typeface="メイリオ" panose="020B0604030504040204" pitchFamily="50" charset="-128"/>
                          <a:ea typeface="メイリオ" panose="020B0604030504040204" pitchFamily="50" charset="-128"/>
                        </a:rPr>
                        <a:t>2,848</a:t>
                      </a:r>
                      <a:r>
                        <a:rPr kumimoji="1" lang="ja-JP" altLang="en-US" sz="1400" b="1" dirty="0" smtClean="0">
                          <a:latin typeface="メイリオ" panose="020B0604030504040204" pitchFamily="50" charset="-128"/>
                          <a:ea typeface="メイリオ" panose="020B0604030504040204" pitchFamily="50" charset="-128"/>
                        </a:rPr>
                        <a:t>クラブ　</a:t>
                      </a:r>
                      <a:r>
                        <a:rPr kumimoji="1" lang="en-US" altLang="ja-JP" sz="1400" b="1" dirty="0" smtClean="0">
                          <a:latin typeface="メイリオ" panose="020B0604030504040204" pitchFamily="50" charset="-128"/>
                          <a:ea typeface="メイリオ" panose="020B0604030504040204" pitchFamily="50" charset="-128"/>
                        </a:rPr>
                        <a:t>10.2</a:t>
                      </a:r>
                      <a:r>
                        <a:rPr kumimoji="1" lang="ja-JP" altLang="en-US" sz="1400" b="1" dirty="0" smtClean="0">
                          <a:latin typeface="メイリオ" panose="020B0604030504040204" pitchFamily="50" charset="-128"/>
                          <a:ea typeface="メイリオ" panose="020B0604030504040204" pitchFamily="50" charset="-128"/>
                        </a:rPr>
                        <a:t>万人</a:t>
                      </a:r>
                      <a:endParaRPr kumimoji="1" lang="en-US" altLang="ja-JP" sz="1400" b="1" dirty="0" smtClean="0">
                        <a:latin typeface="メイリオ" panose="020B0604030504040204" pitchFamily="50" charset="-128"/>
                        <a:ea typeface="メイリオ" panose="020B0604030504040204" pitchFamily="50" charset="-128"/>
                      </a:endParaRPr>
                    </a:p>
                    <a:p>
                      <a:r>
                        <a:rPr kumimoji="1" lang="ja-JP" altLang="en-US" sz="1400" b="1" dirty="0" smtClean="0">
                          <a:solidFill>
                            <a:srgbClr val="FF0000"/>
                          </a:solidFill>
                          <a:latin typeface="メイリオ" panose="020B0604030504040204" pitchFamily="50" charset="-128"/>
                          <a:ea typeface="メイリオ" panose="020B0604030504040204" pitchFamily="50" charset="-128"/>
                        </a:rPr>
                        <a:t>会員数のピーク　</a:t>
                      </a:r>
                      <a:r>
                        <a:rPr kumimoji="1" lang="en-US" altLang="ja-JP" sz="1400" b="1" dirty="0" smtClean="0">
                          <a:solidFill>
                            <a:srgbClr val="FF0000"/>
                          </a:solidFill>
                          <a:latin typeface="メイリオ" panose="020B0604030504040204" pitchFamily="50" charset="-128"/>
                          <a:ea typeface="メイリオ" panose="020B0604030504040204" pitchFamily="50" charset="-128"/>
                        </a:rPr>
                        <a:t>168,038</a:t>
                      </a:r>
                      <a:r>
                        <a:rPr kumimoji="1" lang="ja-JP" altLang="en-US" sz="1400" b="1" dirty="0" smtClean="0">
                          <a:solidFill>
                            <a:srgbClr val="FF0000"/>
                          </a:solidFill>
                          <a:latin typeface="メイリオ" panose="020B0604030504040204" pitchFamily="50" charset="-128"/>
                          <a:ea typeface="メイリオ" panose="020B0604030504040204" pitchFamily="50" charset="-128"/>
                        </a:rPr>
                        <a:t>人</a:t>
                      </a:r>
                      <a:r>
                        <a:rPr kumimoji="1" lang="en-US" altLang="ja-JP" sz="1400" b="1" dirty="0" smtClean="0">
                          <a:solidFill>
                            <a:srgbClr val="FF0000"/>
                          </a:solidFill>
                          <a:latin typeface="メイリオ" panose="020B0604030504040204" pitchFamily="50" charset="-128"/>
                          <a:ea typeface="メイリオ" panose="020B0604030504040204" pitchFamily="50" charset="-128"/>
                        </a:rPr>
                        <a:t>(1993</a:t>
                      </a:r>
                      <a:r>
                        <a:rPr kumimoji="1" lang="ja-JP" altLang="en-US" sz="1400" b="1" dirty="0" smtClean="0">
                          <a:solidFill>
                            <a:srgbClr val="FF0000"/>
                          </a:solidFill>
                          <a:latin typeface="メイリオ" panose="020B0604030504040204" pitchFamily="50" charset="-128"/>
                          <a:ea typeface="メイリオ" panose="020B0604030504040204" pitchFamily="50" charset="-128"/>
                        </a:rPr>
                        <a:t>年</a:t>
                      </a:r>
                      <a:r>
                        <a:rPr kumimoji="1" lang="en-US" altLang="ja-JP" sz="1400" b="1" dirty="0" smtClean="0">
                          <a:solidFill>
                            <a:srgbClr val="FF0000"/>
                          </a:solidFill>
                          <a:latin typeface="メイリオ" panose="020B0604030504040204" pitchFamily="50" charset="-128"/>
                          <a:ea typeface="メイリオ" panose="020B0604030504040204" pitchFamily="50" charset="-128"/>
                        </a:rPr>
                        <a:t>)</a:t>
                      </a:r>
                      <a:r>
                        <a:rPr kumimoji="1" lang="ja-JP" altLang="en-US" sz="1400" b="1" dirty="0" smtClean="0">
                          <a:solidFill>
                            <a:srgbClr val="FF0000"/>
                          </a:solidFill>
                          <a:latin typeface="メイリオ" panose="020B0604030504040204" pitchFamily="50" charset="-128"/>
                          <a:ea typeface="メイリオ" panose="020B0604030504040204" pitchFamily="50" charset="-128"/>
                        </a:rPr>
                        <a:t>日本の女性会員比率</a:t>
                      </a:r>
                      <a:r>
                        <a:rPr kumimoji="1" lang="en-US" altLang="ja-JP" sz="1400" b="1" dirty="0" smtClean="0">
                          <a:solidFill>
                            <a:srgbClr val="FF0000"/>
                          </a:solidFill>
                          <a:latin typeface="メイリオ" panose="020B0604030504040204" pitchFamily="50" charset="-128"/>
                          <a:ea typeface="メイリオ" panose="020B0604030504040204" pitchFamily="50" charset="-128"/>
                        </a:rPr>
                        <a:t>23.4%</a:t>
                      </a:r>
                      <a:endParaRPr kumimoji="1" lang="ja-JP" altLang="en-US" sz="1400" b="1" dirty="0">
                        <a:solidFill>
                          <a:srgbClr val="FF0000"/>
                        </a:solidFill>
                        <a:latin typeface="メイリオ" panose="020B0604030504040204" pitchFamily="50" charset="-128"/>
                        <a:ea typeface="メイリオ" panose="020B0604030504040204" pitchFamily="50" charset="-128"/>
                      </a:endParaRPr>
                    </a:p>
                  </a:txBody>
                  <a:tcPr/>
                </a:tc>
                <a:tc>
                  <a:txBody>
                    <a:bodyPr/>
                    <a:lstStyle/>
                    <a:p>
                      <a:r>
                        <a:rPr kumimoji="1" lang="en-US" altLang="ja-JP" sz="1400" b="1" dirty="0" smtClean="0">
                          <a:latin typeface="メイリオ" panose="020B0604030504040204" pitchFamily="50" charset="-128"/>
                          <a:ea typeface="メイリオ" panose="020B0604030504040204" pitchFamily="50" charset="-128"/>
                        </a:rPr>
                        <a:t>E</a:t>
                      </a:r>
                      <a:r>
                        <a:rPr kumimoji="1" lang="ja-JP" altLang="en-US" sz="1400" b="1" dirty="0" smtClean="0">
                          <a:latin typeface="メイリオ" panose="020B0604030504040204" pitchFamily="50" charset="-128"/>
                          <a:ea typeface="メイリオ" panose="020B0604030504040204" pitchFamily="50" charset="-128"/>
                        </a:rPr>
                        <a:t>クラブ・衛星クラブ・食事をしないクラブ等多様なクラブを認める</a:t>
                      </a:r>
                      <a:endParaRPr kumimoji="1" lang="ja-JP" altLang="en-US" sz="1400" b="1" dirty="0">
                        <a:latin typeface="メイリオ" panose="020B0604030504040204" pitchFamily="50" charset="-128"/>
                        <a:ea typeface="メイリオ" panose="020B0604030504040204" pitchFamily="50" charset="-128"/>
                      </a:endParaRPr>
                    </a:p>
                  </a:txBody>
                  <a:tcPr/>
                </a:tc>
              </a:tr>
              <a:tr h="1138515">
                <a:tc>
                  <a:txBody>
                    <a:bodyPr/>
                    <a:lstStyle/>
                    <a:p>
                      <a:r>
                        <a:rPr kumimoji="1" lang="ja-JP" altLang="en-US" sz="1600" b="1" dirty="0" smtClean="0">
                          <a:latin typeface="メイリオ" panose="020B0604030504040204" pitchFamily="50" charset="-128"/>
                          <a:ea typeface="メイリオ" panose="020B0604030504040204" pitchFamily="50" charset="-128"/>
                        </a:rPr>
                        <a:t>会員基盤</a:t>
                      </a:r>
                      <a:endParaRPr kumimoji="1" lang="ja-JP" altLang="en-US" sz="1600" b="1" dirty="0">
                        <a:latin typeface="メイリオ" panose="020B0604030504040204" pitchFamily="50" charset="-128"/>
                        <a:ea typeface="メイリオ"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kern="1200" dirty="0" smtClean="0">
                          <a:solidFill>
                            <a:schemeClr val="dk1"/>
                          </a:solidFill>
                          <a:effectLst/>
                          <a:latin typeface="メイリオ" panose="020B0604030504040204" pitchFamily="50" charset="-128"/>
                          <a:ea typeface="メイリオ" panose="020B0604030504040204" pitchFamily="50" charset="-128"/>
                          <a:cs typeface="+mn-cs"/>
                        </a:rPr>
                        <a:t>善良な成人で、職業上良い世評を受けている、実業又は専門職務の持主、共同経営者、法人役員又は支配人など裁量権限のある管理職</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dirty="0" smtClean="0">
                          <a:solidFill>
                            <a:srgbClr val="FF0000"/>
                          </a:solidFill>
                          <a:latin typeface="メイリオ" panose="020B0604030504040204" pitchFamily="50" charset="-128"/>
                          <a:ea typeface="メイリオ" panose="020B0604030504040204" pitchFamily="50" charset="-128"/>
                        </a:rPr>
                        <a:t>1989</a:t>
                      </a:r>
                      <a:r>
                        <a:rPr kumimoji="1" lang="ja-JP" altLang="en-US" sz="1400" b="1" dirty="0" smtClean="0">
                          <a:solidFill>
                            <a:srgbClr val="FF0000"/>
                          </a:solidFill>
                          <a:latin typeface="メイリオ" panose="020B0604030504040204" pitchFamily="50" charset="-128"/>
                          <a:ea typeface="メイリオ" panose="020B0604030504040204" pitchFamily="50" charset="-128"/>
                        </a:rPr>
                        <a:t>年　女性会員を認める</a:t>
                      </a:r>
                    </a:p>
                  </a:txBody>
                  <a:tcPr/>
                </a:tc>
                <a:tc>
                  <a:txBody>
                    <a:bodyPr/>
                    <a:lstStyle/>
                    <a:p>
                      <a:r>
                        <a:rPr kumimoji="1" lang="ja-JP" altLang="en-US" sz="1400" b="1" dirty="0" smtClean="0">
                          <a:latin typeface="メイリオ" panose="020B0604030504040204" pitchFamily="50" charset="-128"/>
                          <a:ea typeface="メイリオ" panose="020B0604030504040204" pitchFamily="50" charset="-128"/>
                        </a:rPr>
                        <a:t>善良な徳性の持ち主で地域社会において声望ある成人の中から厳選され、入会は招請のみによる</a:t>
                      </a:r>
                    </a:p>
                    <a:p>
                      <a:r>
                        <a:rPr kumimoji="1" lang="en-US" altLang="ja-JP" sz="1400" b="1" dirty="0" smtClean="0">
                          <a:solidFill>
                            <a:srgbClr val="FF0000"/>
                          </a:solidFill>
                          <a:latin typeface="メイリオ" panose="020B0604030504040204" pitchFamily="50" charset="-128"/>
                          <a:ea typeface="メイリオ" panose="020B0604030504040204" pitchFamily="50" charset="-128"/>
                        </a:rPr>
                        <a:t>1987</a:t>
                      </a:r>
                      <a:r>
                        <a:rPr kumimoji="1" lang="ja-JP" altLang="en-US" sz="1400" b="1" dirty="0" smtClean="0">
                          <a:solidFill>
                            <a:srgbClr val="FF0000"/>
                          </a:solidFill>
                          <a:latin typeface="メイリオ" panose="020B0604030504040204" pitchFamily="50" charset="-128"/>
                          <a:ea typeface="メイリオ" panose="020B0604030504040204" pitchFamily="50" charset="-128"/>
                        </a:rPr>
                        <a:t>年　女性会員を認める</a:t>
                      </a:r>
                      <a:endParaRPr kumimoji="1" lang="ja-JP" altLang="en-US" sz="1400" b="1" dirty="0">
                        <a:solidFill>
                          <a:srgbClr val="FF0000"/>
                        </a:solidFill>
                        <a:latin typeface="メイリオ" panose="020B0604030504040204" pitchFamily="50" charset="-128"/>
                        <a:ea typeface="メイリオ" panose="020B0604030504040204" pitchFamily="50" charset="-128"/>
                      </a:endParaRPr>
                    </a:p>
                  </a:txBody>
                  <a:tcPr/>
                </a:tc>
                <a:tc>
                  <a:txBody>
                    <a:bodyPr/>
                    <a:lstStyle/>
                    <a:p>
                      <a:r>
                        <a:rPr kumimoji="1" lang="ja-JP" altLang="en-US" sz="1400" b="1" dirty="0" smtClean="0">
                          <a:latin typeface="メイリオ" panose="020B0604030504040204" pitchFamily="50" charset="-128"/>
                          <a:ea typeface="メイリオ" panose="020B0604030504040204" pitchFamily="50" charset="-128"/>
                        </a:rPr>
                        <a:t>善良さ、高潔さ、リーダーシップを身をもって示し、事業、専門職務、および</a:t>
                      </a:r>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または地域社会で良い評判を受けており、地域社会および</a:t>
                      </a:r>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または世界において</a:t>
                      </a:r>
                      <a:r>
                        <a:rPr kumimoji="1" lang="ja-JP" altLang="en-US" sz="1400" b="1" dirty="0" smtClean="0">
                          <a:solidFill>
                            <a:srgbClr val="FF0000"/>
                          </a:solidFill>
                          <a:latin typeface="メイリオ" panose="020B0604030504040204" pitchFamily="50" charset="-128"/>
                          <a:ea typeface="メイリオ" panose="020B0604030504040204" pitchFamily="50" charset="-128"/>
                        </a:rPr>
                        <a:t>奉仕する意欲のある成人</a:t>
                      </a:r>
                      <a:endParaRPr kumimoji="1" lang="ja-JP" altLang="en-US" sz="1400" b="1" dirty="0">
                        <a:solidFill>
                          <a:srgbClr val="FF0000"/>
                        </a:solidFill>
                        <a:latin typeface="メイリオ" panose="020B0604030504040204" pitchFamily="50" charset="-128"/>
                        <a:ea typeface="メイリオ" panose="020B0604030504040204" pitchFamily="50" charset="-128"/>
                      </a:endParaRPr>
                    </a:p>
                  </a:txBody>
                  <a:tcPr/>
                </a:tc>
              </a:tr>
              <a:tr h="710153">
                <a:tc>
                  <a:txBody>
                    <a:bodyPr/>
                    <a:lstStyle/>
                    <a:p>
                      <a:r>
                        <a:rPr kumimoji="1" lang="ja-JP" altLang="en-US" sz="1600" b="1" dirty="0" smtClean="0">
                          <a:latin typeface="メイリオ" panose="020B0604030504040204" pitchFamily="50" charset="-128"/>
                          <a:ea typeface="メイリオ" panose="020B0604030504040204" pitchFamily="50" charset="-128"/>
                        </a:rPr>
                        <a:t>目的</a:t>
                      </a:r>
                      <a:endParaRPr kumimoji="1" lang="ja-JP" altLang="en-US" sz="1600" b="1" dirty="0">
                        <a:latin typeface="メイリオ" panose="020B0604030504040204" pitchFamily="50" charset="-128"/>
                        <a:ea typeface="メイリオ" panose="020B0604030504040204" pitchFamily="50" charset="-128"/>
                      </a:endParaRPr>
                    </a:p>
                  </a:txBody>
                  <a:tcPr/>
                </a:tc>
                <a:tc>
                  <a:txBody>
                    <a:bodyPr/>
                    <a:lstStyle/>
                    <a:p>
                      <a:r>
                        <a:rPr kumimoji="1" lang="ja-JP" altLang="en-US" sz="1400" b="1" dirty="0" smtClean="0">
                          <a:latin typeface="メイリオ" panose="020B0604030504040204" pitchFamily="50" charset="-128"/>
                          <a:ea typeface="メイリオ" panose="020B0604030504040204" pitchFamily="50" charset="-128"/>
                        </a:rPr>
                        <a:t>意義ある事業の基礎として奉仕の理念を奨励し、これを育むこと</a:t>
                      </a:r>
                      <a:endParaRPr kumimoji="1" lang="en-US" altLang="ja-JP" sz="1400" b="1" dirty="0" smtClean="0">
                        <a:latin typeface="メイリオ" panose="020B0604030504040204" pitchFamily="50" charset="-128"/>
                        <a:ea typeface="メイリオ" panose="020B0604030504040204" pitchFamily="50" charset="-128"/>
                      </a:endParaRPr>
                    </a:p>
                    <a:p>
                      <a:endParaRPr kumimoji="1" lang="en-US" altLang="ja-JP" sz="1400" b="1" dirty="0" smtClean="0">
                        <a:latin typeface="メイリオ" panose="020B0604030504040204" pitchFamily="50" charset="-128"/>
                        <a:ea typeface="メイリオ" panose="020B0604030504040204" pitchFamily="50" charset="-128"/>
                      </a:endParaRPr>
                    </a:p>
                    <a:p>
                      <a:r>
                        <a:rPr kumimoji="1" lang="en-US" altLang="ja-JP" sz="1400" b="1" dirty="0" smtClean="0">
                          <a:solidFill>
                            <a:srgbClr val="FF0000"/>
                          </a:solidFill>
                          <a:latin typeface="メイリオ" panose="020B0604030504040204" pitchFamily="50" charset="-128"/>
                          <a:ea typeface="メイリオ" panose="020B0604030504040204" pitchFamily="50" charset="-128"/>
                        </a:rPr>
                        <a:t>Service</a:t>
                      </a:r>
                      <a:endParaRPr kumimoji="1" lang="ja-JP" altLang="en-US" sz="1400" b="1" dirty="0">
                        <a:solidFill>
                          <a:srgbClr val="FF0000"/>
                        </a:solidFill>
                        <a:latin typeface="メイリオ" panose="020B0604030504040204" pitchFamily="50" charset="-128"/>
                        <a:ea typeface="メイリオ" panose="020B0604030504040204" pitchFamily="50" charset="-128"/>
                      </a:endParaRPr>
                    </a:p>
                  </a:txBody>
                  <a:tcPr/>
                </a:tc>
                <a:tc>
                  <a:txBody>
                    <a:bodyPr/>
                    <a:lstStyle/>
                    <a:p>
                      <a:r>
                        <a:rPr kumimoji="1" lang="ja-JP" altLang="en-US" sz="1400" b="1" dirty="0" smtClean="0">
                          <a:latin typeface="メイリオ" panose="020B0604030504040204" pitchFamily="50" charset="-128"/>
                          <a:ea typeface="メイリオ" panose="020B0604030504040204" pitchFamily="50" charset="-128"/>
                        </a:rPr>
                        <a:t>我々は知性を高め、友愛と相互理解の精神を養い、平和と自由を守り、社会奉仕に精進する</a:t>
                      </a:r>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ライオンズの誓い</a:t>
                      </a:r>
                      <a:r>
                        <a:rPr kumimoji="1" lang="en-US" altLang="ja-JP" sz="1400" b="1" dirty="0" smtClean="0">
                          <a:latin typeface="メイリオ" panose="020B0604030504040204" pitchFamily="50" charset="-128"/>
                          <a:ea typeface="メイリオ" panose="020B0604030504040204" pitchFamily="50" charset="-128"/>
                        </a:rPr>
                        <a:t>)</a:t>
                      </a:r>
                    </a:p>
                    <a:p>
                      <a:r>
                        <a:rPr kumimoji="1" lang="en-US" altLang="ja-JP" sz="1400" b="1" dirty="0" smtClean="0">
                          <a:solidFill>
                            <a:srgbClr val="FF0000"/>
                          </a:solidFill>
                          <a:latin typeface="メイリオ" panose="020B0604030504040204" pitchFamily="50" charset="-128"/>
                          <a:ea typeface="メイリオ" panose="020B0604030504040204" pitchFamily="50" charset="-128"/>
                        </a:rPr>
                        <a:t>Activity</a:t>
                      </a:r>
                      <a:endParaRPr kumimoji="1" lang="ja-JP" altLang="en-US" sz="1400" b="1" dirty="0">
                        <a:solidFill>
                          <a:srgbClr val="FF0000"/>
                        </a:solidFill>
                        <a:latin typeface="メイリオ" panose="020B0604030504040204" pitchFamily="50" charset="-128"/>
                        <a:ea typeface="メイリオ" panose="020B0604030504040204" pitchFamily="50" charset="-128"/>
                      </a:endParaRPr>
                    </a:p>
                  </a:txBody>
                  <a:tcPr/>
                </a:tc>
                <a:tc>
                  <a:txBody>
                    <a:bodyPr/>
                    <a:lstStyle/>
                    <a:p>
                      <a:r>
                        <a:rPr kumimoji="1" lang="ja-JP" altLang="en-US" sz="1400" b="1" dirty="0" smtClean="0">
                          <a:latin typeface="メイリオ" panose="020B0604030504040204" pitchFamily="50" charset="-128"/>
                          <a:ea typeface="メイリオ" panose="020B0604030504040204" pitchFamily="50" charset="-128"/>
                        </a:rPr>
                        <a:t>奉仕プロジェクトの実施、会員増強を通じてロータリーの発展に寄与、ロータリー財団を支援、クラブレベルを超えたリーダーの育成</a:t>
                      </a:r>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クラブの目的</a:t>
                      </a:r>
                      <a:r>
                        <a:rPr kumimoji="1" lang="en-US" altLang="ja-JP" sz="1400" b="1" dirty="0" smtClean="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a:txBody>
                  <a:tcPr/>
                </a:tc>
              </a:tr>
              <a:tr h="710153">
                <a:tc>
                  <a:txBody>
                    <a:bodyPr/>
                    <a:lstStyle/>
                    <a:p>
                      <a:r>
                        <a:rPr kumimoji="1" lang="ja-JP" altLang="en-US" sz="1600" b="1" dirty="0" smtClean="0">
                          <a:latin typeface="メイリオ" panose="020B0604030504040204" pitchFamily="50" charset="-128"/>
                          <a:ea typeface="メイリオ" panose="020B0604030504040204" pitchFamily="50" charset="-128"/>
                        </a:rPr>
                        <a:t>モットー</a:t>
                      </a:r>
                      <a:endParaRPr kumimoji="1" lang="ja-JP" altLang="en-US" sz="1600" b="1" dirty="0">
                        <a:latin typeface="メイリオ" panose="020B0604030504040204" pitchFamily="50" charset="-128"/>
                        <a:ea typeface="メイリオ" panose="020B0604030504040204" pitchFamily="50" charset="-128"/>
                      </a:endParaRPr>
                    </a:p>
                  </a:txBody>
                  <a:tcPr/>
                </a:tc>
                <a:tc>
                  <a:txBody>
                    <a:bodyPr/>
                    <a:lstStyle/>
                    <a:p>
                      <a:r>
                        <a:rPr kumimoji="1" lang="en-US" altLang="ja-JP" sz="1400" b="1" dirty="0" smtClean="0">
                          <a:latin typeface="メイリオ" panose="020B0604030504040204" pitchFamily="50" charset="-128"/>
                          <a:ea typeface="メイリオ" panose="020B0604030504040204" pitchFamily="50" charset="-128"/>
                        </a:rPr>
                        <a:t>Service Above Self</a:t>
                      </a:r>
                    </a:p>
                    <a:p>
                      <a:r>
                        <a:rPr kumimoji="1" lang="en-US" altLang="ja-JP" sz="1400" b="1" dirty="0" smtClean="0">
                          <a:latin typeface="メイリオ" panose="020B0604030504040204" pitchFamily="50" charset="-128"/>
                          <a:ea typeface="メイリオ" panose="020B0604030504040204" pitchFamily="50" charset="-128"/>
                        </a:rPr>
                        <a:t>One profits most who serves best</a:t>
                      </a:r>
                      <a:endParaRPr kumimoji="1" lang="ja-JP" altLang="en-US" sz="1400" b="1" dirty="0">
                        <a:latin typeface="メイリオ" panose="020B0604030504040204" pitchFamily="50" charset="-128"/>
                        <a:ea typeface="メイリオ" panose="020B0604030504040204" pitchFamily="50" charset="-128"/>
                      </a:endParaRPr>
                    </a:p>
                  </a:txBody>
                  <a:tcPr/>
                </a:tc>
                <a:tc>
                  <a:txBody>
                    <a:bodyPr/>
                    <a:lstStyle/>
                    <a:p>
                      <a:r>
                        <a:rPr kumimoji="1" lang="en-US" altLang="ja-JP" sz="1400" b="1" dirty="0" smtClean="0">
                          <a:latin typeface="メイリオ" panose="020B0604030504040204" pitchFamily="50" charset="-128"/>
                          <a:ea typeface="メイリオ" panose="020B0604030504040204" pitchFamily="50" charset="-128"/>
                        </a:rPr>
                        <a:t>We Serve</a:t>
                      </a:r>
                    </a:p>
                    <a:p>
                      <a:r>
                        <a:rPr kumimoji="1" lang="en-US" altLang="ja-JP" sz="1400" b="1" dirty="0" err="1" smtClean="0">
                          <a:solidFill>
                            <a:srgbClr val="FF0000"/>
                          </a:solidFill>
                          <a:latin typeface="メイリオ" panose="020B0604030504040204" pitchFamily="50" charset="-128"/>
                          <a:ea typeface="メイリオ" panose="020B0604030504040204" pitchFamily="50" charset="-128"/>
                        </a:rPr>
                        <a:t>L</a:t>
                      </a:r>
                      <a:r>
                        <a:rPr kumimoji="1" lang="en-US" altLang="ja-JP" sz="1400" b="1" dirty="0" err="1" smtClean="0">
                          <a:latin typeface="メイリオ" panose="020B0604030504040204" pitchFamily="50" charset="-128"/>
                          <a:ea typeface="メイリオ" panose="020B0604030504040204" pitchFamily="50" charset="-128"/>
                        </a:rPr>
                        <a:t>iberty,</a:t>
                      </a:r>
                      <a:r>
                        <a:rPr kumimoji="1" lang="en-US" altLang="ja-JP" sz="1400" b="1" dirty="0" err="1" smtClean="0">
                          <a:solidFill>
                            <a:srgbClr val="FF0000"/>
                          </a:solidFill>
                          <a:latin typeface="メイリオ" panose="020B0604030504040204" pitchFamily="50" charset="-128"/>
                          <a:ea typeface="メイリオ" panose="020B0604030504040204" pitchFamily="50" charset="-128"/>
                        </a:rPr>
                        <a:t>I</a:t>
                      </a:r>
                      <a:r>
                        <a:rPr kumimoji="1" lang="en-US" altLang="ja-JP" sz="1400" b="1" dirty="0" err="1" smtClean="0">
                          <a:latin typeface="メイリオ" panose="020B0604030504040204" pitchFamily="50" charset="-128"/>
                          <a:ea typeface="メイリオ" panose="020B0604030504040204" pitchFamily="50" charset="-128"/>
                        </a:rPr>
                        <a:t>ntelligence,</a:t>
                      </a:r>
                      <a:r>
                        <a:rPr kumimoji="1" lang="en-US" altLang="ja-JP" sz="1400" b="1" dirty="0" err="1" smtClean="0">
                          <a:solidFill>
                            <a:srgbClr val="FF0000"/>
                          </a:solidFill>
                          <a:latin typeface="メイリオ" panose="020B0604030504040204" pitchFamily="50" charset="-128"/>
                          <a:ea typeface="メイリオ" panose="020B0604030504040204" pitchFamily="50" charset="-128"/>
                        </a:rPr>
                        <a:t>O</a:t>
                      </a:r>
                      <a:r>
                        <a:rPr kumimoji="1" lang="en-US" altLang="ja-JP" sz="1400" b="1" dirty="0" err="1" smtClean="0">
                          <a:latin typeface="メイリオ" panose="020B0604030504040204" pitchFamily="50" charset="-128"/>
                          <a:ea typeface="メイリオ" panose="020B0604030504040204" pitchFamily="50" charset="-128"/>
                        </a:rPr>
                        <a:t>ur</a:t>
                      </a:r>
                      <a:r>
                        <a:rPr kumimoji="1" lang="en-US" altLang="ja-JP" sz="1400" b="1" baseline="0" dirty="0" smtClean="0">
                          <a:solidFill>
                            <a:srgbClr val="FF0000"/>
                          </a:solidFill>
                          <a:latin typeface="メイリオ" panose="020B0604030504040204" pitchFamily="50" charset="-128"/>
                          <a:ea typeface="メイリオ" panose="020B0604030504040204" pitchFamily="50" charset="-128"/>
                        </a:rPr>
                        <a:t> N</a:t>
                      </a:r>
                      <a:r>
                        <a:rPr kumimoji="1" lang="en-US" altLang="ja-JP" sz="1400" b="1" baseline="0" dirty="0" smtClean="0">
                          <a:latin typeface="メイリオ" panose="020B0604030504040204" pitchFamily="50" charset="-128"/>
                          <a:ea typeface="メイリオ" panose="020B0604030504040204" pitchFamily="50" charset="-128"/>
                        </a:rPr>
                        <a:t>ation’s </a:t>
                      </a:r>
                      <a:r>
                        <a:rPr kumimoji="1" lang="en-US" altLang="ja-JP" sz="1400" b="1" baseline="0" dirty="0" smtClean="0">
                          <a:solidFill>
                            <a:srgbClr val="FF0000"/>
                          </a:solidFill>
                          <a:latin typeface="メイリオ" panose="020B0604030504040204" pitchFamily="50" charset="-128"/>
                          <a:ea typeface="メイリオ" panose="020B0604030504040204" pitchFamily="50" charset="-128"/>
                        </a:rPr>
                        <a:t>S</a:t>
                      </a:r>
                      <a:r>
                        <a:rPr kumimoji="1" lang="en-US" altLang="ja-JP" sz="1400" b="1" baseline="0" dirty="0" smtClean="0">
                          <a:latin typeface="メイリオ" panose="020B0604030504040204" pitchFamily="50" charset="-128"/>
                          <a:ea typeface="メイリオ" panose="020B0604030504040204" pitchFamily="50" charset="-128"/>
                        </a:rPr>
                        <a:t>afety(</a:t>
                      </a:r>
                      <a:r>
                        <a:rPr kumimoji="1" lang="ja-JP" altLang="en-US" sz="1400" b="1" baseline="0" dirty="0" smtClean="0">
                          <a:latin typeface="メイリオ" panose="020B0604030504040204" pitchFamily="50" charset="-128"/>
                          <a:ea typeface="メイリオ" panose="020B0604030504040204" pitchFamily="50" charset="-128"/>
                        </a:rPr>
                        <a:t>スローガン</a:t>
                      </a:r>
                      <a:r>
                        <a:rPr kumimoji="1" lang="en-US" altLang="ja-JP" sz="1400" b="1" baseline="0" dirty="0" smtClean="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a:txBody>
                  <a:tcPr/>
                </a:tc>
                <a:tc>
                  <a:txBody>
                    <a:bodyPr/>
                    <a:lstStyle/>
                    <a:p>
                      <a:r>
                        <a:rPr kumimoji="1" lang="en-US" altLang="ja-JP" sz="1400" b="1" dirty="0" smtClean="0">
                          <a:latin typeface="メイリオ" panose="020B0604030504040204" pitchFamily="50" charset="-128"/>
                          <a:ea typeface="メイリオ" panose="020B0604030504040204" pitchFamily="50" charset="-128"/>
                        </a:rPr>
                        <a:t>1978</a:t>
                      </a:r>
                      <a:r>
                        <a:rPr kumimoji="1" lang="ja-JP" altLang="en-US" sz="1400" b="1" dirty="0" smtClean="0">
                          <a:latin typeface="メイリオ" panose="020B0604030504040204" pitchFamily="50" charset="-128"/>
                          <a:ea typeface="メイリオ" panose="020B0604030504040204" pitchFamily="50" charset="-128"/>
                        </a:rPr>
                        <a:t>年　</a:t>
                      </a:r>
                      <a:r>
                        <a:rPr kumimoji="1" lang="en-US" altLang="ja-JP" sz="1400" b="1" dirty="0" smtClean="0">
                          <a:latin typeface="メイリオ" panose="020B0604030504040204" pitchFamily="50" charset="-128"/>
                          <a:ea typeface="メイリオ" panose="020B0604030504040204" pitchFamily="50" charset="-128"/>
                        </a:rPr>
                        <a:t>3H</a:t>
                      </a:r>
                      <a:r>
                        <a:rPr kumimoji="1" lang="ja-JP" altLang="en-US" sz="1400" b="1" dirty="0" smtClean="0">
                          <a:latin typeface="メイリオ" panose="020B0604030504040204" pitchFamily="50" charset="-128"/>
                          <a:ea typeface="メイリオ" panose="020B0604030504040204" pitchFamily="50" charset="-128"/>
                        </a:rPr>
                        <a:t>プログラム　</a:t>
                      </a:r>
                      <a:r>
                        <a:rPr kumimoji="1" lang="en-US" altLang="ja-JP" sz="1400" b="1" dirty="0" smtClean="0">
                          <a:latin typeface="メイリオ" panose="020B0604030504040204" pitchFamily="50" charset="-128"/>
                          <a:ea typeface="メイリオ" panose="020B0604030504040204" pitchFamily="50" charset="-128"/>
                        </a:rPr>
                        <a:t>RI</a:t>
                      </a:r>
                      <a:r>
                        <a:rPr kumimoji="1" lang="ja-JP" altLang="en-US" sz="1400" b="1" dirty="0" smtClean="0">
                          <a:latin typeface="メイリオ" panose="020B0604030504040204" pitchFamily="50" charset="-128"/>
                          <a:ea typeface="メイリオ" panose="020B0604030504040204" pitchFamily="50" charset="-128"/>
                        </a:rPr>
                        <a:t>主導型　</a:t>
                      </a:r>
                      <a:endParaRPr kumimoji="1" lang="en-US" altLang="ja-JP" sz="1400" b="1" dirty="0" smtClean="0">
                        <a:latin typeface="メイリオ" panose="020B0604030504040204" pitchFamily="50" charset="-128"/>
                        <a:ea typeface="メイリオ" panose="020B0604030504040204" pitchFamily="50" charset="-128"/>
                      </a:endParaRPr>
                    </a:p>
                    <a:p>
                      <a:r>
                        <a:rPr kumimoji="1" lang="en-US" altLang="ja-JP" sz="1400" b="1" dirty="0" smtClean="0">
                          <a:latin typeface="メイリオ" panose="020B0604030504040204" pitchFamily="50" charset="-128"/>
                          <a:ea typeface="メイリオ" panose="020B0604030504040204" pitchFamily="50" charset="-128"/>
                        </a:rPr>
                        <a:t>1991</a:t>
                      </a:r>
                      <a:r>
                        <a:rPr kumimoji="1" lang="ja-JP" altLang="en-US" sz="1400" b="1" dirty="0" smtClean="0">
                          <a:latin typeface="メイリオ" panose="020B0604030504040204" pitchFamily="50" charset="-128"/>
                          <a:ea typeface="メイリオ" panose="020B0604030504040204" pitchFamily="50" charset="-128"/>
                        </a:rPr>
                        <a:t>年「国際ローターの使命」発表</a:t>
                      </a:r>
                    </a:p>
                    <a:p>
                      <a:r>
                        <a:rPr kumimoji="1" lang="ja-JP" altLang="en-US" sz="1400" b="1" dirty="0" smtClean="0">
                          <a:latin typeface="メイリオ" panose="020B0604030504040204" pitchFamily="50" charset="-128"/>
                          <a:ea typeface="メイリオ" panose="020B0604030504040204" pitchFamily="50" charset="-128"/>
                        </a:rPr>
                        <a:t>　 　　　団体奉仕活動の提唱</a:t>
                      </a:r>
                      <a:endParaRPr kumimoji="1" lang="ja-JP" altLang="en-US" sz="1400" b="1" dirty="0">
                        <a:latin typeface="メイリオ" panose="020B0604030504040204" pitchFamily="50" charset="-128"/>
                        <a:ea typeface="メイリオ" panose="020B0604030504040204" pitchFamily="50" charset="-128"/>
                      </a:endParaRPr>
                    </a:p>
                  </a:txBody>
                  <a:tcPr/>
                </a:tc>
              </a:tr>
              <a:tr h="562204">
                <a:tc>
                  <a:txBody>
                    <a:bodyPr/>
                    <a:lstStyle/>
                    <a:p>
                      <a:r>
                        <a:rPr kumimoji="1" lang="ja-JP" altLang="en-US" sz="1600" b="1" dirty="0" smtClean="0">
                          <a:latin typeface="メイリオ" panose="020B0604030504040204" pitchFamily="50" charset="-128"/>
                          <a:ea typeface="メイリオ" panose="020B0604030504040204" pitchFamily="50" charset="-128"/>
                        </a:rPr>
                        <a:t>例会</a:t>
                      </a:r>
                      <a:endParaRPr kumimoji="1" lang="en-US" altLang="ja-JP" sz="1600" b="1" dirty="0" smtClean="0">
                        <a:latin typeface="メイリオ" panose="020B0604030504040204" pitchFamily="50" charset="-128"/>
                        <a:ea typeface="メイリオ" panose="020B0604030504040204" pitchFamily="50" charset="-128"/>
                      </a:endParaRPr>
                    </a:p>
                    <a:p>
                      <a:r>
                        <a:rPr kumimoji="1" lang="ja-JP" altLang="en-US" sz="1600" b="1" dirty="0" smtClean="0">
                          <a:latin typeface="メイリオ" panose="020B0604030504040204" pitchFamily="50" charset="-128"/>
                          <a:ea typeface="メイリオ" panose="020B0604030504040204" pitchFamily="50" charset="-128"/>
                        </a:rPr>
                        <a:t>決議機関</a:t>
                      </a:r>
                      <a:endParaRPr kumimoji="1" lang="ja-JP" altLang="en-US" sz="1600" b="1" dirty="0">
                        <a:latin typeface="メイリオ" panose="020B0604030504040204" pitchFamily="50" charset="-128"/>
                        <a:ea typeface="メイリオ" panose="020B0604030504040204" pitchFamily="50" charset="-128"/>
                      </a:endParaRPr>
                    </a:p>
                  </a:txBody>
                  <a:tcPr/>
                </a:tc>
                <a:tc>
                  <a:txBody>
                    <a:bodyPr/>
                    <a:lstStyle/>
                    <a:p>
                      <a:r>
                        <a:rPr kumimoji="1" lang="ja-JP" altLang="en-US" sz="1400" b="1" dirty="0" smtClean="0">
                          <a:latin typeface="メイリオ" panose="020B0604030504040204" pitchFamily="50" charset="-128"/>
                          <a:ea typeface="メイリオ" panose="020B0604030504040204" pitchFamily="50" charset="-128"/>
                        </a:rPr>
                        <a:t>毎週一回</a:t>
                      </a:r>
                      <a:endParaRPr kumimoji="1" lang="en-US" altLang="ja-JP" sz="1400" b="1" dirty="0" smtClean="0">
                        <a:latin typeface="メイリオ" panose="020B0604030504040204" pitchFamily="50" charset="-128"/>
                        <a:ea typeface="メイリオ" panose="020B0604030504040204" pitchFamily="50" charset="-128"/>
                      </a:endParaRPr>
                    </a:p>
                    <a:p>
                      <a:r>
                        <a:rPr kumimoji="1" lang="en-US" altLang="ja-JP" sz="1400" b="1" dirty="0" smtClean="0">
                          <a:latin typeface="メイリオ" panose="020B0604030504040204" pitchFamily="50" charset="-128"/>
                          <a:ea typeface="メイリオ" panose="020B0604030504040204" pitchFamily="50" charset="-128"/>
                        </a:rPr>
                        <a:t>3</a:t>
                      </a:r>
                      <a:r>
                        <a:rPr kumimoji="1" lang="ja-JP" altLang="en-US" sz="1400" b="1" dirty="0" smtClean="0">
                          <a:latin typeface="メイリオ" panose="020B0604030504040204" pitchFamily="50" charset="-128"/>
                          <a:ea typeface="メイリオ" panose="020B0604030504040204" pitchFamily="50" charset="-128"/>
                        </a:rPr>
                        <a:t>年毎の規定審議会</a:t>
                      </a:r>
                      <a:endParaRPr kumimoji="1" lang="en-US" altLang="ja-JP" sz="1400" b="1" dirty="0" smtClean="0">
                        <a:latin typeface="メイリオ" panose="020B0604030504040204" pitchFamily="50" charset="-128"/>
                        <a:ea typeface="メイリオ" panose="020B0604030504040204" pitchFamily="50" charset="-128"/>
                      </a:endParaRPr>
                    </a:p>
                  </a:txBody>
                  <a:tcPr/>
                </a:tc>
                <a:tc>
                  <a:txBody>
                    <a:bodyPr/>
                    <a:lstStyle/>
                    <a:p>
                      <a:r>
                        <a:rPr kumimoji="1" lang="ja-JP" altLang="en-US" sz="1400" b="1" dirty="0" smtClean="0">
                          <a:latin typeface="メイリオ" panose="020B0604030504040204" pitchFamily="50" charset="-128"/>
                          <a:ea typeface="メイリオ" panose="020B0604030504040204" pitchFamily="50" charset="-128"/>
                        </a:rPr>
                        <a:t>月</a:t>
                      </a:r>
                      <a:r>
                        <a:rPr kumimoji="1" lang="en-US" altLang="ja-JP" sz="1400" b="1" dirty="0" smtClean="0">
                          <a:latin typeface="メイリオ" panose="020B0604030504040204" pitchFamily="50" charset="-128"/>
                          <a:ea typeface="メイリオ" panose="020B0604030504040204" pitchFamily="50" charset="-128"/>
                        </a:rPr>
                        <a:t>2</a:t>
                      </a:r>
                      <a:r>
                        <a:rPr kumimoji="1" lang="ja-JP" altLang="en-US" sz="1400" b="1" dirty="0" smtClean="0">
                          <a:latin typeface="メイリオ" panose="020B0604030504040204" pitchFamily="50" charset="-128"/>
                          <a:ea typeface="メイリオ" panose="020B0604030504040204" pitchFamily="50" charset="-128"/>
                        </a:rPr>
                        <a:t>回　</a:t>
                      </a:r>
                      <a:r>
                        <a:rPr kumimoji="1" lang="en-US" altLang="ja-JP" sz="1400" b="1" dirty="0" smtClean="0">
                          <a:latin typeface="メイリオ" panose="020B0604030504040204" pitchFamily="50" charset="-128"/>
                          <a:ea typeface="メイリオ" panose="020B0604030504040204" pitchFamily="50" charset="-128"/>
                        </a:rPr>
                        <a:t>2014</a:t>
                      </a:r>
                      <a:r>
                        <a:rPr kumimoji="1" lang="ja-JP" altLang="en-US" sz="1400" b="1" dirty="0" smtClean="0">
                          <a:latin typeface="メイリオ" panose="020B0604030504040204" pitchFamily="50" charset="-128"/>
                          <a:ea typeface="メイリオ" panose="020B0604030504040204" pitchFamily="50" charset="-128"/>
                        </a:rPr>
                        <a:t>年　</a:t>
                      </a:r>
                      <a:r>
                        <a:rPr kumimoji="1" lang="en-US" altLang="ja-JP" sz="1400" b="1" dirty="0" smtClean="0">
                          <a:latin typeface="メイリオ" panose="020B0604030504040204" pitchFamily="50" charset="-128"/>
                          <a:ea typeface="メイリオ" panose="020B0604030504040204" pitchFamily="50" charset="-128"/>
                        </a:rPr>
                        <a:t>3</a:t>
                      </a:r>
                      <a:r>
                        <a:rPr kumimoji="1" lang="ja-JP" altLang="en-US" sz="1400" b="1" dirty="0" smtClean="0">
                          <a:latin typeface="メイリオ" panose="020B0604030504040204" pitchFamily="50" charset="-128"/>
                          <a:ea typeface="メイリオ" panose="020B0604030504040204" pitchFamily="50" charset="-128"/>
                        </a:rPr>
                        <a:t>種類の例会</a:t>
                      </a:r>
                      <a:endParaRPr kumimoji="1" lang="en-US" altLang="ja-JP" sz="1400" b="1" dirty="0" smtClean="0">
                        <a:latin typeface="メイリオ" panose="020B0604030504040204" pitchFamily="50" charset="-128"/>
                        <a:ea typeface="メイリオ" panose="020B0604030504040204" pitchFamily="50" charset="-128"/>
                      </a:endParaRPr>
                    </a:p>
                    <a:p>
                      <a:r>
                        <a:rPr kumimoji="1" lang="ja-JP" altLang="en-US" sz="1400" b="1" dirty="0" smtClean="0">
                          <a:latin typeface="メイリオ" panose="020B0604030504040204" pitchFamily="50" charset="-128"/>
                          <a:ea typeface="メイリオ" panose="020B0604030504040204" pitchFamily="50" charset="-128"/>
                        </a:rPr>
                        <a:t>毎年の国際大会</a:t>
                      </a:r>
                      <a:endParaRPr kumimoji="1" lang="ja-JP" altLang="en-US" sz="1400" b="1" dirty="0">
                        <a:latin typeface="メイリオ" panose="020B0604030504040204" pitchFamily="50" charset="-128"/>
                        <a:ea typeface="メイリオ" panose="020B0604030504040204" pitchFamily="50" charset="-128"/>
                      </a:endParaRPr>
                    </a:p>
                  </a:txBody>
                  <a:tcPr/>
                </a:tc>
                <a:tc>
                  <a:txBody>
                    <a:bodyPr/>
                    <a:lstStyle/>
                    <a:p>
                      <a:r>
                        <a:rPr kumimoji="1" lang="ja-JP" altLang="en-US" sz="1400" b="1" dirty="0" smtClean="0">
                          <a:latin typeface="メイリオ" panose="020B0604030504040204" pitchFamily="50" charset="-128"/>
                          <a:ea typeface="メイリオ" panose="020B0604030504040204" pitchFamily="50" charset="-128"/>
                        </a:rPr>
                        <a:t>月</a:t>
                      </a:r>
                      <a:r>
                        <a:rPr kumimoji="1" lang="en-US" altLang="ja-JP" sz="1400" b="1" dirty="0" smtClean="0">
                          <a:latin typeface="メイリオ" panose="020B0604030504040204" pitchFamily="50" charset="-128"/>
                          <a:ea typeface="メイリオ" panose="020B0604030504040204" pitchFamily="50" charset="-128"/>
                        </a:rPr>
                        <a:t>2</a:t>
                      </a:r>
                      <a:r>
                        <a:rPr kumimoji="1" lang="ja-JP" altLang="en-US" sz="1400" b="1" dirty="0" smtClean="0">
                          <a:latin typeface="メイリオ" panose="020B0604030504040204" pitchFamily="50" charset="-128"/>
                          <a:ea typeface="メイリオ" panose="020B0604030504040204" pitchFamily="50" charset="-128"/>
                        </a:rPr>
                        <a:t>回以上</a:t>
                      </a:r>
                      <a:endParaRPr kumimoji="1" lang="en-US" altLang="ja-JP" sz="1400" b="1" dirty="0" smtClean="0">
                        <a:latin typeface="メイリオ" panose="020B0604030504040204" pitchFamily="50" charset="-128"/>
                        <a:ea typeface="メイリオ" panose="020B0604030504040204" pitchFamily="50" charset="-128"/>
                      </a:endParaRPr>
                    </a:p>
                    <a:p>
                      <a:r>
                        <a:rPr kumimoji="1" lang="ja-JP" altLang="en-US" sz="1400" b="1" dirty="0" smtClean="0">
                          <a:latin typeface="メイリオ" panose="020B0604030504040204" pitchFamily="50" charset="-128"/>
                          <a:ea typeface="メイリオ" panose="020B0604030504040204" pitchFamily="50" charset="-128"/>
                        </a:rPr>
                        <a:t>毎年の決議審議会を創設</a:t>
                      </a:r>
                      <a:endParaRPr kumimoji="1" lang="ja-JP" altLang="en-US" sz="1400" b="1" dirty="0">
                        <a:latin typeface="メイリオ" panose="020B0604030504040204" pitchFamily="50" charset="-128"/>
                        <a:ea typeface="メイリオ" panose="020B0604030504040204" pitchFamily="50" charset="-128"/>
                      </a:endParaRPr>
                    </a:p>
                  </a:txBody>
                  <a:tcPr/>
                </a:tc>
              </a:tr>
              <a:tr h="771739">
                <a:tc>
                  <a:txBody>
                    <a:bodyPr/>
                    <a:lstStyle/>
                    <a:p>
                      <a:r>
                        <a:rPr kumimoji="1" lang="ja-JP" altLang="en-US" sz="1600" b="1" dirty="0" smtClean="0">
                          <a:latin typeface="メイリオ" panose="020B0604030504040204" pitchFamily="50" charset="-128"/>
                          <a:ea typeface="メイリオ" panose="020B0604030504040204" pitchFamily="50" charset="-128"/>
                        </a:rPr>
                        <a:t>財団</a:t>
                      </a:r>
                      <a:endParaRPr kumimoji="1" lang="ja-JP" altLang="en-US" sz="1600" b="1" dirty="0">
                        <a:latin typeface="メイリオ" panose="020B0604030504040204" pitchFamily="50" charset="-128"/>
                        <a:ea typeface="メイリオ" panose="020B0604030504040204" pitchFamily="50" charset="-128"/>
                      </a:endParaRPr>
                    </a:p>
                  </a:txBody>
                  <a:tcPr/>
                </a:tc>
                <a:tc>
                  <a:txBody>
                    <a:bodyPr/>
                    <a:lstStyle/>
                    <a:p>
                      <a:r>
                        <a:rPr kumimoji="1" lang="ja-JP" altLang="en-US" sz="1400" b="1" dirty="0" smtClean="0">
                          <a:latin typeface="メイリオ" panose="020B0604030504040204" pitchFamily="50" charset="-128"/>
                          <a:ea typeface="メイリオ" panose="020B0604030504040204" pitchFamily="50" charset="-128"/>
                        </a:rPr>
                        <a:t>ロータリー財団</a:t>
                      </a:r>
                      <a:r>
                        <a:rPr kumimoji="1" lang="en-US" altLang="ja-JP" sz="1400" b="1" dirty="0" smtClean="0">
                          <a:latin typeface="メイリオ" panose="020B0604030504040204" pitchFamily="50" charset="-128"/>
                          <a:ea typeface="メイリオ" panose="020B0604030504040204" pitchFamily="50" charset="-128"/>
                        </a:rPr>
                        <a:t>(1928</a:t>
                      </a:r>
                      <a:r>
                        <a:rPr kumimoji="1" lang="ja-JP" altLang="en-US" sz="1400" b="1" dirty="0" smtClean="0">
                          <a:latin typeface="メイリオ" panose="020B0604030504040204" pitchFamily="50" charset="-128"/>
                          <a:ea typeface="メイリオ" panose="020B0604030504040204" pitchFamily="50" charset="-128"/>
                        </a:rPr>
                        <a:t>年</a:t>
                      </a:r>
                      <a:r>
                        <a:rPr kumimoji="1" lang="en-US" altLang="ja-JP" sz="1400" b="1" dirty="0" smtClean="0">
                          <a:latin typeface="メイリオ" panose="020B0604030504040204" pitchFamily="50" charset="-128"/>
                          <a:ea typeface="メイリオ" panose="020B0604030504040204" pitchFamily="50" charset="-128"/>
                        </a:rPr>
                        <a:t>)</a:t>
                      </a:r>
                      <a:endParaRPr kumimoji="1" lang="ja-JP" altLang="en-US" sz="1400" b="1" dirty="0" smtClean="0">
                        <a:latin typeface="メイリオ" panose="020B0604030504040204" pitchFamily="50" charset="-128"/>
                        <a:ea typeface="メイリオ" panose="020B0604030504040204" pitchFamily="50" charset="-128"/>
                      </a:endParaRPr>
                    </a:p>
                    <a:p>
                      <a:r>
                        <a:rPr kumimoji="1" lang="ja-JP" altLang="en-US" sz="1400" b="1" dirty="0" smtClean="0">
                          <a:latin typeface="メイリオ" panose="020B0604030504040204" pitchFamily="50" charset="-128"/>
                          <a:ea typeface="メイリオ" panose="020B0604030504040204" pitchFamily="50" charset="-128"/>
                        </a:rPr>
                        <a:t>ポリオ根絶・</a:t>
                      </a:r>
                      <a:r>
                        <a:rPr kumimoji="1" lang="en-US" altLang="ja-JP" sz="1400" b="1" dirty="0" smtClean="0">
                          <a:latin typeface="メイリオ" panose="020B0604030504040204" pitchFamily="50" charset="-128"/>
                          <a:ea typeface="メイリオ" panose="020B0604030504040204" pitchFamily="50" charset="-128"/>
                        </a:rPr>
                        <a:t>7</a:t>
                      </a:r>
                      <a:r>
                        <a:rPr kumimoji="1" lang="ja-JP" altLang="en-US" sz="1400" b="1" dirty="0" err="1" smtClean="0">
                          <a:latin typeface="メイリオ" panose="020B0604030504040204" pitchFamily="50" charset="-128"/>
                          <a:ea typeface="メイリオ" panose="020B0604030504040204" pitchFamily="50" charset="-128"/>
                        </a:rPr>
                        <a:t>つの</a:t>
                      </a:r>
                      <a:r>
                        <a:rPr kumimoji="1" lang="ja-JP" altLang="en-US" sz="1400" b="1" dirty="0" smtClean="0">
                          <a:latin typeface="メイリオ" panose="020B0604030504040204" pitchFamily="50" charset="-128"/>
                          <a:ea typeface="メイリオ" panose="020B0604030504040204" pitchFamily="50" charset="-128"/>
                        </a:rPr>
                        <a:t>重点分野</a:t>
                      </a:r>
                      <a:endParaRPr kumimoji="1" lang="ja-JP" altLang="en-US" sz="1400" b="1" dirty="0">
                        <a:latin typeface="メイリオ" panose="020B0604030504040204" pitchFamily="50" charset="-128"/>
                        <a:ea typeface="メイリオ" panose="020B0604030504040204" pitchFamily="50" charset="-128"/>
                      </a:endParaRPr>
                    </a:p>
                  </a:txBody>
                  <a:tcPr/>
                </a:tc>
                <a:tc>
                  <a:txBody>
                    <a:bodyPr/>
                    <a:lstStyle/>
                    <a:p>
                      <a:r>
                        <a:rPr kumimoji="1" lang="ja-JP" altLang="en-US" sz="1400" b="1" dirty="0" smtClean="0">
                          <a:latin typeface="メイリオ" panose="020B0604030504040204" pitchFamily="50" charset="-128"/>
                          <a:ea typeface="メイリオ" panose="020B0604030504040204" pitchFamily="50" charset="-128"/>
                        </a:rPr>
                        <a:t>ライオンズクラブ国際財団</a:t>
                      </a:r>
                      <a:r>
                        <a:rPr kumimoji="1" lang="en-US" altLang="ja-JP" sz="1400" b="1" dirty="0" smtClean="0">
                          <a:latin typeface="メイリオ" panose="020B0604030504040204" pitchFamily="50" charset="-128"/>
                          <a:ea typeface="メイリオ" panose="020B0604030504040204" pitchFamily="50" charset="-128"/>
                        </a:rPr>
                        <a:t>(1968</a:t>
                      </a:r>
                      <a:r>
                        <a:rPr kumimoji="1" lang="ja-JP" altLang="en-US" sz="1400" b="1" dirty="0" smtClean="0">
                          <a:latin typeface="メイリオ" panose="020B0604030504040204" pitchFamily="50" charset="-128"/>
                          <a:ea typeface="メイリオ" panose="020B0604030504040204" pitchFamily="50" charset="-128"/>
                        </a:rPr>
                        <a:t>年</a:t>
                      </a:r>
                      <a:r>
                        <a:rPr kumimoji="1" lang="en-US" altLang="ja-JP" sz="1400" b="1" dirty="0" smtClean="0">
                          <a:latin typeface="メイリオ" panose="020B0604030504040204" pitchFamily="50" charset="-128"/>
                          <a:ea typeface="メイリオ" panose="020B0604030504040204" pitchFamily="50" charset="-128"/>
                        </a:rPr>
                        <a:t>)</a:t>
                      </a:r>
                    </a:p>
                    <a:p>
                      <a:r>
                        <a:rPr kumimoji="1" lang="en-US" altLang="ja-JP" sz="1400" b="1" dirty="0" smtClean="0">
                          <a:latin typeface="メイリオ" panose="020B0604030504040204" pitchFamily="50" charset="-128"/>
                          <a:ea typeface="メイリオ" panose="020B0604030504040204" pitchFamily="50" charset="-128"/>
                        </a:rPr>
                        <a:t>5</a:t>
                      </a:r>
                      <a:r>
                        <a:rPr kumimoji="1" lang="ja-JP" altLang="en-US" sz="1400" b="1" dirty="0" err="1" smtClean="0">
                          <a:latin typeface="メイリオ" panose="020B0604030504040204" pitchFamily="50" charset="-128"/>
                          <a:ea typeface="メイリオ" panose="020B0604030504040204" pitchFamily="50" charset="-128"/>
                        </a:rPr>
                        <a:t>つの</a:t>
                      </a:r>
                      <a:r>
                        <a:rPr kumimoji="1" lang="ja-JP" altLang="en-US" sz="1400" b="1" dirty="0" smtClean="0">
                          <a:latin typeface="メイリオ" panose="020B0604030504040204" pitchFamily="50" charset="-128"/>
                          <a:ea typeface="メイリオ" panose="020B0604030504040204" pitchFamily="50" charset="-128"/>
                        </a:rPr>
                        <a:t>グローバル重点分野</a:t>
                      </a:r>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糖尿病・視力保護・食料支援・環境保全</a:t>
                      </a:r>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小児がん</a:t>
                      </a:r>
                      <a:r>
                        <a:rPr kumimoji="1" lang="en-US" altLang="ja-JP" sz="1400" b="1" dirty="0" smtClean="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a:txBody>
                  <a:tcPr/>
                </a:tc>
                <a:tc>
                  <a:txBody>
                    <a:bodyPr/>
                    <a:lstStyle/>
                    <a:p>
                      <a:r>
                        <a:rPr kumimoji="1" lang="ja-JP" altLang="en-US" sz="1400" b="1" dirty="0" smtClean="0">
                          <a:latin typeface="メイリオ" panose="020B0604030504040204" pitchFamily="50" charset="-128"/>
                          <a:ea typeface="メイリオ" panose="020B0604030504040204" pitchFamily="50" charset="-128"/>
                        </a:rPr>
                        <a:t>環境が新たに加わる</a:t>
                      </a:r>
                      <a:endParaRPr kumimoji="1" lang="ja-JP" altLang="en-US" sz="1400" b="1" dirty="0">
                        <a:latin typeface="メイリオ" panose="020B0604030504040204" pitchFamily="50" charset="-128"/>
                        <a:ea typeface="メイリオ" panose="020B0604030504040204" pitchFamily="50" charset="-128"/>
                      </a:endParaRPr>
                    </a:p>
                  </a:txBody>
                  <a:tcPr/>
                </a:tc>
              </a:tr>
            </a:tbl>
          </a:graphicData>
        </a:graphic>
      </p:graphicFrame>
    </p:spTree>
    <p:extLst>
      <p:ext uri="{BB962C8B-B14F-4D97-AF65-F5344CB8AC3E}">
        <p14:creationId xmlns:p14="http://schemas.microsoft.com/office/powerpoint/2010/main" val="42053831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fade">
                                      <p:cBhvr>
                                        <p:cTn id="34" dur="500"/>
                                        <p:tgtEl>
                                          <p:spTgt spid="3">
                                            <p:txEl>
                                              <p:pRg st="12" end="12"/>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fade">
                                      <p:cBhvr>
                                        <p:cTn id="40" dur="500"/>
                                        <p:tgtEl>
                                          <p:spTgt spid="3">
                                            <p:txEl>
                                              <p:pRg st="14" end="14"/>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animEffect transition="in" filter="fade">
                                      <p:cBhvr>
                                        <p:cTn id="43" dur="500"/>
                                        <p:tgtEl>
                                          <p:spTgt spid="3">
                                            <p:txEl>
                                              <p:pRg st="15" end="15"/>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6" end="16"/>
                                            </p:txEl>
                                          </p:spTgt>
                                        </p:tgtEl>
                                        <p:attrNameLst>
                                          <p:attrName>style.visibility</p:attrName>
                                        </p:attrNameLst>
                                      </p:cBhvr>
                                      <p:to>
                                        <p:strVal val="visible"/>
                                      </p:to>
                                    </p:set>
                                    <p:animEffect transition="in" filter="fade">
                                      <p:cBhvr>
                                        <p:cTn id="46"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668215"/>
          </a:xfr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fontAlgn="ctr"/>
            <a: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I  </a:t>
            </a:r>
            <a: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serve(</a:t>
            </a: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個人奉仕</a:t>
            </a:r>
            <a: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と </a:t>
            </a:r>
            <a: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We  serve(</a:t>
            </a: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団体奉仕</a:t>
            </a:r>
            <a: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(4)</a:t>
            </a:r>
            <a: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0" y="668214"/>
            <a:ext cx="12192000" cy="6189785"/>
          </a:xfrm>
          <a:ln>
            <a:noFill/>
          </a:ln>
        </p:spPr>
        <p:txBody>
          <a:bodyPr>
            <a:normAutofit fontScale="25000" lnSpcReduction="20000"/>
          </a:bodyPr>
          <a:lstStyle/>
          <a:p>
            <a:pPr marL="0" lvl="0" indent="0">
              <a:buNone/>
            </a:pPr>
            <a:r>
              <a:rPr lang="en-US" altLang="ja-JP" sz="11200" b="1" dirty="0" smtClean="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加古川ライオンズクラブの例会</a:t>
            </a:r>
            <a:r>
              <a:rPr lang="ja-JP" altLang="en-US" sz="80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8000" b="1" dirty="0" smtClean="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水</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12:15</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13:30</a:t>
            </a:r>
          </a:p>
          <a:p>
            <a:pPr marL="0" lvl="0" indent="0">
              <a:buNone/>
            </a:pP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1.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開会宣言並びに開会ゴング</a:t>
            </a:r>
          </a:p>
          <a:p>
            <a:pPr marL="0" lv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2.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国歌並びにライオンズクラブの歌　斉唱　　　　</a:t>
            </a:r>
            <a:r>
              <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335-D</a:t>
            </a: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地区　ガバナー・テーマ　勇気ある変革、愛ある奉仕</a:t>
            </a:r>
          </a:p>
          <a:p>
            <a:pPr marL="0" lvl="0" indent="0">
              <a:buNone/>
            </a:pP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3. </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「ライオンと</a:t>
            </a:r>
            <a:r>
              <a:rPr lang="ja-JP" altLang="en-US" sz="7200" b="1" dirty="0" err="1">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呼ばるる</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人」朗読</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クラブ</a:t>
            </a: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・スローガン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楽しい</a:t>
            </a: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例会、感謝と奉仕</a:t>
            </a:r>
            <a:r>
              <a:rPr lang="ja-JP" altLang="en-US" sz="72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4.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みんなの体操</a:t>
            </a:r>
          </a:p>
          <a:p>
            <a:pPr marL="0" lv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5.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会長挨拶</a:t>
            </a:r>
          </a:p>
          <a:p>
            <a:pPr marL="0" lv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6.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ゲスト紹介　加古川市長　岡田　康裕様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7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7.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お祝い　誕生日　</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結婚</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記念日</a:t>
            </a:r>
          </a:p>
          <a:p>
            <a:pPr marL="0" lv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8.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会食・乾杯</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ウィサーブ</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9.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ゲストスピーチ　加古川市長　岡田</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康裕</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様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原則</a:t>
            </a: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として会員の卓話はなし</a:t>
            </a:r>
            <a:endPar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10.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幹事報告</a:t>
            </a:r>
          </a:p>
          <a:p>
            <a:pPr marL="0" lv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11.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各委員会報告</a:t>
            </a:r>
          </a:p>
          <a:p>
            <a:pPr marL="0" lv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12.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部会報告</a:t>
            </a:r>
          </a:p>
          <a:p>
            <a:pPr marL="0" lv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13.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本日の出席率</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前例会出席率</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75%)</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メークアップ　前後</a:t>
            </a:r>
            <a:r>
              <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日間</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14. </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テー</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ルツイスター報告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テールツイスター</a:t>
            </a:r>
            <a:r>
              <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(tail twister)</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種々のアイデアによって</a:t>
            </a:r>
            <a:endPar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15.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また会う日まで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例会を盛り上げ、会員間の親睦を図る任務</a:t>
            </a:r>
            <a:endPar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16.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閉会ゴング　　次回例会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金</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18:15</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清流</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LC</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との合同例会</a:t>
            </a:r>
          </a:p>
          <a:p>
            <a:pPr marL="0" lv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8000" b="1"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u="sng"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6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11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5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6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5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5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0" y="0"/>
            <a:ext cx="12192000" cy="6858000"/>
          </a:xfrm>
          <a:prstGeom prst="rect">
            <a:avLst/>
          </a:prstGeom>
          <a:noFill/>
          <a:ln w="38100">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Tree>
    <p:extLst>
      <p:ext uri="{BB962C8B-B14F-4D97-AF65-F5344CB8AC3E}">
        <p14:creationId xmlns:p14="http://schemas.microsoft.com/office/powerpoint/2010/main" val="41940206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fade">
                                      <p:cBhvr>
                                        <p:cTn id="49" dur="500"/>
                                        <p:tgtEl>
                                          <p:spTgt spid="3">
                                            <p:txEl>
                                              <p:pRg st="14" end="14"/>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5" end="15"/>
                                            </p:txEl>
                                          </p:spTgt>
                                        </p:tgtEl>
                                        <p:attrNameLst>
                                          <p:attrName>style.visibility</p:attrName>
                                        </p:attrNameLst>
                                      </p:cBhvr>
                                      <p:to>
                                        <p:strVal val="visible"/>
                                      </p:to>
                                    </p:set>
                                    <p:animEffect transition="in" filter="fade">
                                      <p:cBhvr>
                                        <p:cTn id="52" dur="500"/>
                                        <p:tgtEl>
                                          <p:spTgt spid="3">
                                            <p:txEl>
                                              <p:pRg st="15" end="15"/>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animEffect transition="in" filter="fade">
                                      <p:cBhvr>
                                        <p:cTn id="55" dur="500"/>
                                        <p:tgtEl>
                                          <p:spTgt spid="3">
                                            <p:txEl>
                                              <p:pRg st="16" end="16"/>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3">
                                            <p:txEl>
                                              <p:pRg st="17" end="17"/>
                                            </p:txEl>
                                          </p:spTgt>
                                        </p:tgtEl>
                                        <p:attrNameLst>
                                          <p:attrName>style.visibility</p:attrName>
                                        </p:attrNameLst>
                                      </p:cBhvr>
                                      <p:to>
                                        <p:strVal val="visible"/>
                                      </p:to>
                                    </p:set>
                                    <p:animEffect transition="in" filter="fade">
                                      <p:cBhvr>
                                        <p:cTn id="58" dur="500"/>
                                        <p:tgtEl>
                                          <p:spTgt spid="3">
                                            <p:txEl>
                                              <p:pRg st="17" end="17"/>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3">
                                            <p:txEl>
                                              <p:pRg st="18" end="18"/>
                                            </p:txEl>
                                          </p:spTgt>
                                        </p:tgtEl>
                                        <p:attrNameLst>
                                          <p:attrName>style.visibility</p:attrName>
                                        </p:attrNameLst>
                                      </p:cBhvr>
                                      <p:to>
                                        <p:strVal val="visible"/>
                                      </p:to>
                                    </p:set>
                                    <p:animEffect transition="in" filter="fade">
                                      <p:cBhvr>
                                        <p:cTn id="61" dur="500"/>
                                        <p:tgtEl>
                                          <p:spTgt spid="3">
                                            <p:txEl>
                                              <p:pRg st="18" end="18"/>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3">
                                            <p:txEl>
                                              <p:pRg st="19" end="19"/>
                                            </p:txEl>
                                          </p:spTgt>
                                        </p:tgtEl>
                                        <p:attrNameLst>
                                          <p:attrName>style.visibility</p:attrName>
                                        </p:attrNameLst>
                                      </p:cBhvr>
                                      <p:to>
                                        <p:strVal val="visible"/>
                                      </p:to>
                                    </p:set>
                                    <p:animEffect transition="in" filter="fade">
                                      <p:cBhvr>
                                        <p:cTn id="64" dur="500"/>
                                        <p:tgtEl>
                                          <p:spTgt spid="3">
                                            <p:txEl>
                                              <p:pRg st="19" end="19"/>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3">
                                            <p:txEl>
                                              <p:pRg st="20" end="20"/>
                                            </p:txEl>
                                          </p:spTgt>
                                        </p:tgtEl>
                                        <p:attrNameLst>
                                          <p:attrName>style.visibility</p:attrName>
                                        </p:attrNameLst>
                                      </p:cBhvr>
                                      <p:to>
                                        <p:strVal val="visible"/>
                                      </p:to>
                                    </p:set>
                                    <p:animEffect transition="in" filter="fade">
                                      <p:cBhvr>
                                        <p:cTn id="67" dur="500"/>
                                        <p:tgtEl>
                                          <p:spTgt spid="3">
                                            <p:txEl>
                                              <p:pRg st="20" end="20"/>
                                            </p:txEl>
                                          </p:spTgt>
                                        </p:tgtEl>
                                      </p:cBhvr>
                                    </p:animEffect>
                                  </p:childTnLst>
                                </p:cTn>
                              </p:par>
                              <p:par>
                                <p:cTn id="68" presetID="10" presetClass="entr" presetSubtype="0" fill="hold" nodeType="withEffect">
                                  <p:stCondLst>
                                    <p:cond delay="0"/>
                                  </p:stCondLst>
                                  <p:childTnLst>
                                    <p:set>
                                      <p:cBhvr>
                                        <p:cTn id="69" dur="1" fill="hold">
                                          <p:stCondLst>
                                            <p:cond delay="0"/>
                                          </p:stCondLst>
                                        </p:cTn>
                                        <p:tgtEl>
                                          <p:spTgt spid="3">
                                            <p:txEl>
                                              <p:pRg st="21" end="21"/>
                                            </p:txEl>
                                          </p:spTgt>
                                        </p:tgtEl>
                                        <p:attrNameLst>
                                          <p:attrName>style.visibility</p:attrName>
                                        </p:attrNameLst>
                                      </p:cBhvr>
                                      <p:to>
                                        <p:strVal val="visible"/>
                                      </p:to>
                                    </p:set>
                                    <p:animEffect transition="in" filter="fade">
                                      <p:cBhvr>
                                        <p:cTn id="70" dur="500"/>
                                        <p:tgtEl>
                                          <p:spTgt spid="3">
                                            <p:txEl>
                                              <p:pRg st="21" end="21"/>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3">
                                            <p:txEl>
                                              <p:pRg st="22" end="22"/>
                                            </p:txEl>
                                          </p:spTgt>
                                        </p:tgtEl>
                                        <p:attrNameLst>
                                          <p:attrName>style.visibility</p:attrName>
                                        </p:attrNameLst>
                                      </p:cBhvr>
                                      <p:to>
                                        <p:strVal val="visible"/>
                                      </p:to>
                                    </p:set>
                                    <p:animEffect transition="in" filter="fade">
                                      <p:cBhvr>
                                        <p:cTn id="73" dur="500"/>
                                        <p:tgtEl>
                                          <p:spTgt spid="3">
                                            <p:txEl>
                                              <p:pRg st="22" end="22"/>
                                            </p:txEl>
                                          </p:spTgt>
                                        </p:tgtEl>
                                      </p:cBhvr>
                                    </p:animEffect>
                                  </p:childTnLst>
                                </p:cTn>
                              </p:par>
                              <p:par>
                                <p:cTn id="74" presetID="10" presetClass="entr" presetSubtype="0" fill="hold" nodeType="withEffect">
                                  <p:stCondLst>
                                    <p:cond delay="0"/>
                                  </p:stCondLst>
                                  <p:childTnLst>
                                    <p:set>
                                      <p:cBhvr>
                                        <p:cTn id="75" dur="1" fill="hold">
                                          <p:stCondLst>
                                            <p:cond delay="0"/>
                                          </p:stCondLst>
                                        </p:cTn>
                                        <p:tgtEl>
                                          <p:spTgt spid="3">
                                            <p:txEl>
                                              <p:pRg st="23" end="23"/>
                                            </p:txEl>
                                          </p:spTgt>
                                        </p:tgtEl>
                                        <p:attrNameLst>
                                          <p:attrName>style.visibility</p:attrName>
                                        </p:attrNameLst>
                                      </p:cBhvr>
                                      <p:to>
                                        <p:strVal val="visible"/>
                                      </p:to>
                                    </p:set>
                                    <p:animEffect transition="in" filter="fade">
                                      <p:cBhvr>
                                        <p:cTn id="76" dur="500"/>
                                        <p:tgtEl>
                                          <p:spTgt spid="3">
                                            <p:txEl>
                                              <p:pRg st="23" end="23"/>
                                            </p:txEl>
                                          </p:spTgt>
                                        </p:tgtEl>
                                      </p:cBhvr>
                                    </p:animEffect>
                                  </p:childTnLst>
                                </p:cTn>
                              </p:par>
                              <p:par>
                                <p:cTn id="77" presetID="10" presetClass="entr" presetSubtype="0" fill="hold" nodeType="withEffect">
                                  <p:stCondLst>
                                    <p:cond delay="0"/>
                                  </p:stCondLst>
                                  <p:childTnLst>
                                    <p:set>
                                      <p:cBhvr>
                                        <p:cTn id="78" dur="1" fill="hold">
                                          <p:stCondLst>
                                            <p:cond delay="0"/>
                                          </p:stCondLst>
                                        </p:cTn>
                                        <p:tgtEl>
                                          <p:spTgt spid="3">
                                            <p:txEl>
                                              <p:pRg st="24" end="24"/>
                                            </p:txEl>
                                          </p:spTgt>
                                        </p:tgtEl>
                                        <p:attrNameLst>
                                          <p:attrName>style.visibility</p:attrName>
                                        </p:attrNameLst>
                                      </p:cBhvr>
                                      <p:to>
                                        <p:strVal val="visible"/>
                                      </p:to>
                                    </p:set>
                                    <p:animEffect transition="in" filter="fade">
                                      <p:cBhvr>
                                        <p:cTn id="79" dur="500"/>
                                        <p:tgtEl>
                                          <p:spTgt spid="3">
                                            <p:txEl>
                                              <p:pRg st="24" end="24"/>
                                            </p:txEl>
                                          </p:spTgt>
                                        </p:tgtEl>
                                      </p:cBhvr>
                                    </p:animEffect>
                                  </p:childTnLst>
                                </p:cTn>
                              </p:par>
                              <p:par>
                                <p:cTn id="80" presetID="10" presetClass="entr" presetSubtype="0" fill="hold" nodeType="withEffect">
                                  <p:stCondLst>
                                    <p:cond delay="0"/>
                                  </p:stCondLst>
                                  <p:childTnLst>
                                    <p:set>
                                      <p:cBhvr>
                                        <p:cTn id="81" dur="1" fill="hold">
                                          <p:stCondLst>
                                            <p:cond delay="0"/>
                                          </p:stCondLst>
                                        </p:cTn>
                                        <p:tgtEl>
                                          <p:spTgt spid="3">
                                            <p:txEl>
                                              <p:pRg st="25" end="25"/>
                                            </p:txEl>
                                          </p:spTgt>
                                        </p:tgtEl>
                                        <p:attrNameLst>
                                          <p:attrName>style.visibility</p:attrName>
                                        </p:attrNameLst>
                                      </p:cBhvr>
                                      <p:to>
                                        <p:strVal val="visible"/>
                                      </p:to>
                                    </p:set>
                                    <p:animEffect transition="in" filter="fade">
                                      <p:cBhvr>
                                        <p:cTn id="82" dur="500"/>
                                        <p:tgtEl>
                                          <p:spTgt spid="3">
                                            <p:txEl>
                                              <p:pRg st="25" end="25"/>
                                            </p:txEl>
                                          </p:spTgt>
                                        </p:tgtEl>
                                      </p:cBhvr>
                                    </p:animEffect>
                                  </p:childTnLst>
                                </p:cTn>
                              </p:par>
                              <p:par>
                                <p:cTn id="83" presetID="10" presetClass="entr" presetSubtype="0" fill="hold" nodeType="withEffect">
                                  <p:stCondLst>
                                    <p:cond delay="0"/>
                                  </p:stCondLst>
                                  <p:childTnLst>
                                    <p:set>
                                      <p:cBhvr>
                                        <p:cTn id="84" dur="1" fill="hold">
                                          <p:stCondLst>
                                            <p:cond delay="0"/>
                                          </p:stCondLst>
                                        </p:cTn>
                                        <p:tgtEl>
                                          <p:spTgt spid="3">
                                            <p:txEl>
                                              <p:pRg st="26" end="26"/>
                                            </p:txEl>
                                          </p:spTgt>
                                        </p:tgtEl>
                                        <p:attrNameLst>
                                          <p:attrName>style.visibility</p:attrName>
                                        </p:attrNameLst>
                                      </p:cBhvr>
                                      <p:to>
                                        <p:strVal val="visible"/>
                                      </p:to>
                                    </p:set>
                                    <p:animEffect transition="in" filter="fade">
                                      <p:cBhvr>
                                        <p:cTn id="85" dur="500"/>
                                        <p:tgtEl>
                                          <p:spTgt spid="3">
                                            <p:txEl>
                                              <p:pRg st="26" end="26"/>
                                            </p:txEl>
                                          </p:spTgt>
                                        </p:tgtEl>
                                      </p:cBhvr>
                                    </p:animEffect>
                                  </p:childTnLst>
                                </p:cTn>
                              </p:par>
                              <p:par>
                                <p:cTn id="86" presetID="10" presetClass="entr" presetSubtype="0" fill="hold" nodeType="withEffect">
                                  <p:stCondLst>
                                    <p:cond delay="0"/>
                                  </p:stCondLst>
                                  <p:childTnLst>
                                    <p:set>
                                      <p:cBhvr>
                                        <p:cTn id="87" dur="1" fill="hold">
                                          <p:stCondLst>
                                            <p:cond delay="0"/>
                                          </p:stCondLst>
                                        </p:cTn>
                                        <p:tgtEl>
                                          <p:spTgt spid="3">
                                            <p:txEl>
                                              <p:pRg st="27" end="27"/>
                                            </p:txEl>
                                          </p:spTgt>
                                        </p:tgtEl>
                                        <p:attrNameLst>
                                          <p:attrName>style.visibility</p:attrName>
                                        </p:attrNameLst>
                                      </p:cBhvr>
                                      <p:to>
                                        <p:strVal val="visible"/>
                                      </p:to>
                                    </p:set>
                                    <p:animEffect transition="in" filter="fade">
                                      <p:cBhvr>
                                        <p:cTn id="88" dur="500"/>
                                        <p:tgtEl>
                                          <p:spTgt spid="3">
                                            <p:txEl>
                                              <p:pRg st="27" end="27"/>
                                            </p:txEl>
                                          </p:spTgt>
                                        </p:tgtEl>
                                      </p:cBhvr>
                                    </p:animEffect>
                                  </p:childTnLst>
                                </p:cTn>
                              </p:par>
                              <p:par>
                                <p:cTn id="89" presetID="10" presetClass="entr" presetSubtype="0" fill="hold" nodeType="withEffect">
                                  <p:stCondLst>
                                    <p:cond delay="0"/>
                                  </p:stCondLst>
                                  <p:childTnLst>
                                    <p:set>
                                      <p:cBhvr>
                                        <p:cTn id="90" dur="1" fill="hold">
                                          <p:stCondLst>
                                            <p:cond delay="0"/>
                                          </p:stCondLst>
                                        </p:cTn>
                                        <p:tgtEl>
                                          <p:spTgt spid="3">
                                            <p:txEl>
                                              <p:pRg st="28" end="28"/>
                                            </p:txEl>
                                          </p:spTgt>
                                        </p:tgtEl>
                                        <p:attrNameLst>
                                          <p:attrName>style.visibility</p:attrName>
                                        </p:attrNameLst>
                                      </p:cBhvr>
                                      <p:to>
                                        <p:strVal val="visible"/>
                                      </p:to>
                                    </p:set>
                                    <p:animEffect transition="in" filter="fade">
                                      <p:cBhvr>
                                        <p:cTn id="91" dur="500"/>
                                        <p:tgtEl>
                                          <p:spTgt spid="3">
                                            <p:txEl>
                                              <p:pRg st="28" end="28"/>
                                            </p:txEl>
                                          </p:spTgt>
                                        </p:tgtEl>
                                      </p:cBhvr>
                                    </p:animEffect>
                                  </p:childTnLst>
                                </p:cTn>
                              </p:par>
                              <p:par>
                                <p:cTn id="92" presetID="10" presetClass="entr" presetSubtype="0" fill="hold" nodeType="withEffect">
                                  <p:stCondLst>
                                    <p:cond delay="0"/>
                                  </p:stCondLst>
                                  <p:childTnLst>
                                    <p:set>
                                      <p:cBhvr>
                                        <p:cTn id="93" dur="1" fill="hold">
                                          <p:stCondLst>
                                            <p:cond delay="0"/>
                                          </p:stCondLst>
                                        </p:cTn>
                                        <p:tgtEl>
                                          <p:spTgt spid="3">
                                            <p:txEl>
                                              <p:pRg st="29" end="29"/>
                                            </p:txEl>
                                          </p:spTgt>
                                        </p:tgtEl>
                                        <p:attrNameLst>
                                          <p:attrName>style.visibility</p:attrName>
                                        </p:attrNameLst>
                                      </p:cBhvr>
                                      <p:to>
                                        <p:strVal val="visible"/>
                                      </p:to>
                                    </p:set>
                                    <p:animEffect transition="in" filter="fade">
                                      <p:cBhvr>
                                        <p:cTn id="94" dur="500"/>
                                        <p:tgtEl>
                                          <p:spTgt spid="3">
                                            <p:txEl>
                                              <p:pRg st="29" end="29"/>
                                            </p:txEl>
                                          </p:spTgt>
                                        </p:tgtEl>
                                      </p:cBhvr>
                                    </p:animEffect>
                                  </p:childTnLst>
                                </p:cTn>
                              </p:par>
                              <p:par>
                                <p:cTn id="95" presetID="10" presetClass="entr" presetSubtype="0" fill="hold" nodeType="withEffect">
                                  <p:stCondLst>
                                    <p:cond delay="0"/>
                                  </p:stCondLst>
                                  <p:childTnLst>
                                    <p:set>
                                      <p:cBhvr>
                                        <p:cTn id="96" dur="1" fill="hold">
                                          <p:stCondLst>
                                            <p:cond delay="0"/>
                                          </p:stCondLst>
                                        </p:cTn>
                                        <p:tgtEl>
                                          <p:spTgt spid="3">
                                            <p:txEl>
                                              <p:pRg st="30" end="30"/>
                                            </p:txEl>
                                          </p:spTgt>
                                        </p:tgtEl>
                                        <p:attrNameLst>
                                          <p:attrName>style.visibility</p:attrName>
                                        </p:attrNameLst>
                                      </p:cBhvr>
                                      <p:to>
                                        <p:strVal val="visible"/>
                                      </p:to>
                                    </p:set>
                                    <p:animEffect transition="in" filter="fade">
                                      <p:cBhvr>
                                        <p:cTn id="97" dur="500"/>
                                        <p:tgtEl>
                                          <p:spTgt spid="3">
                                            <p:txEl>
                                              <p:pRg st="30" end="30"/>
                                            </p:txEl>
                                          </p:spTgt>
                                        </p:tgtEl>
                                      </p:cBhvr>
                                    </p:animEffect>
                                  </p:childTnLst>
                                </p:cTn>
                              </p:par>
                              <p:par>
                                <p:cTn id="98" presetID="10" presetClass="entr" presetSubtype="0" fill="hold" nodeType="withEffect">
                                  <p:stCondLst>
                                    <p:cond delay="0"/>
                                  </p:stCondLst>
                                  <p:childTnLst>
                                    <p:set>
                                      <p:cBhvr>
                                        <p:cTn id="99" dur="1" fill="hold">
                                          <p:stCondLst>
                                            <p:cond delay="0"/>
                                          </p:stCondLst>
                                        </p:cTn>
                                        <p:tgtEl>
                                          <p:spTgt spid="3">
                                            <p:txEl>
                                              <p:pRg st="32" end="32"/>
                                            </p:txEl>
                                          </p:spTgt>
                                        </p:tgtEl>
                                        <p:attrNameLst>
                                          <p:attrName>style.visibility</p:attrName>
                                        </p:attrNameLst>
                                      </p:cBhvr>
                                      <p:to>
                                        <p:strVal val="visible"/>
                                      </p:to>
                                    </p:set>
                                    <p:animEffect transition="in" filter="fade">
                                      <p:cBhvr>
                                        <p:cTn id="100" dur="500"/>
                                        <p:tgtEl>
                                          <p:spTgt spid="3">
                                            <p:txEl>
                                              <p:pRg st="32" end="32"/>
                                            </p:txEl>
                                          </p:spTgt>
                                        </p:tgtEl>
                                      </p:cBhvr>
                                    </p:animEffect>
                                  </p:childTnLst>
                                </p:cTn>
                              </p:par>
                              <p:par>
                                <p:cTn id="101" presetID="10" presetClass="entr" presetSubtype="0" fill="hold" nodeType="withEffect">
                                  <p:stCondLst>
                                    <p:cond delay="0"/>
                                  </p:stCondLst>
                                  <p:childTnLst>
                                    <p:set>
                                      <p:cBhvr>
                                        <p:cTn id="102" dur="1" fill="hold">
                                          <p:stCondLst>
                                            <p:cond delay="0"/>
                                          </p:stCondLst>
                                        </p:cTn>
                                        <p:tgtEl>
                                          <p:spTgt spid="3">
                                            <p:txEl>
                                              <p:pRg st="33" end="33"/>
                                            </p:txEl>
                                          </p:spTgt>
                                        </p:tgtEl>
                                        <p:attrNameLst>
                                          <p:attrName>style.visibility</p:attrName>
                                        </p:attrNameLst>
                                      </p:cBhvr>
                                      <p:to>
                                        <p:strVal val="visible"/>
                                      </p:to>
                                    </p:set>
                                    <p:animEffect transition="in" filter="fade">
                                      <p:cBhvr>
                                        <p:cTn id="103" dur="500"/>
                                        <p:tgtEl>
                                          <p:spTgt spid="3">
                                            <p:txEl>
                                              <p:pRg st="33" end="33"/>
                                            </p:txEl>
                                          </p:spTgt>
                                        </p:tgtEl>
                                      </p:cBhvr>
                                    </p:animEffect>
                                  </p:childTnLst>
                                </p:cTn>
                              </p:par>
                              <p:par>
                                <p:cTn id="104" presetID="10" presetClass="entr" presetSubtype="0" fill="hold" nodeType="withEffect">
                                  <p:stCondLst>
                                    <p:cond delay="0"/>
                                  </p:stCondLst>
                                  <p:childTnLst>
                                    <p:set>
                                      <p:cBhvr>
                                        <p:cTn id="105" dur="1" fill="hold">
                                          <p:stCondLst>
                                            <p:cond delay="0"/>
                                          </p:stCondLst>
                                        </p:cTn>
                                        <p:tgtEl>
                                          <p:spTgt spid="3">
                                            <p:txEl>
                                              <p:pRg st="34" end="34"/>
                                            </p:txEl>
                                          </p:spTgt>
                                        </p:tgtEl>
                                        <p:attrNameLst>
                                          <p:attrName>style.visibility</p:attrName>
                                        </p:attrNameLst>
                                      </p:cBhvr>
                                      <p:to>
                                        <p:strVal val="visible"/>
                                      </p:to>
                                    </p:set>
                                    <p:animEffect transition="in" filter="fade">
                                      <p:cBhvr>
                                        <p:cTn id="106" dur="500"/>
                                        <p:tgtEl>
                                          <p:spTgt spid="3">
                                            <p:txEl>
                                              <p:pRg st="34" end="34"/>
                                            </p:txEl>
                                          </p:spTgt>
                                        </p:tgtEl>
                                      </p:cBhvr>
                                    </p:animEffect>
                                  </p:childTnLst>
                                </p:cTn>
                              </p:par>
                              <p:par>
                                <p:cTn id="107" presetID="10" presetClass="entr" presetSubtype="0" fill="hold" nodeType="withEffect">
                                  <p:stCondLst>
                                    <p:cond delay="0"/>
                                  </p:stCondLst>
                                  <p:childTnLst>
                                    <p:set>
                                      <p:cBhvr>
                                        <p:cTn id="108" dur="1" fill="hold">
                                          <p:stCondLst>
                                            <p:cond delay="0"/>
                                          </p:stCondLst>
                                        </p:cTn>
                                        <p:tgtEl>
                                          <p:spTgt spid="3">
                                            <p:txEl>
                                              <p:pRg st="35" end="35"/>
                                            </p:txEl>
                                          </p:spTgt>
                                        </p:tgtEl>
                                        <p:attrNameLst>
                                          <p:attrName>style.visibility</p:attrName>
                                        </p:attrNameLst>
                                      </p:cBhvr>
                                      <p:to>
                                        <p:strVal val="visible"/>
                                      </p:to>
                                    </p:set>
                                    <p:animEffect transition="in" filter="fade">
                                      <p:cBhvr>
                                        <p:cTn id="109" dur="500"/>
                                        <p:tgtEl>
                                          <p:spTgt spid="3">
                                            <p:txEl>
                                              <p:pRg st="35" end="35"/>
                                            </p:txEl>
                                          </p:spTgt>
                                        </p:tgtEl>
                                      </p:cBhvr>
                                    </p:animEffect>
                                  </p:childTnLst>
                                </p:cTn>
                              </p:par>
                              <p:par>
                                <p:cTn id="110" presetID="10" presetClass="entr" presetSubtype="0" fill="hold" nodeType="withEffect">
                                  <p:stCondLst>
                                    <p:cond delay="0"/>
                                  </p:stCondLst>
                                  <p:childTnLst>
                                    <p:set>
                                      <p:cBhvr>
                                        <p:cTn id="111" dur="1" fill="hold">
                                          <p:stCondLst>
                                            <p:cond delay="0"/>
                                          </p:stCondLst>
                                        </p:cTn>
                                        <p:tgtEl>
                                          <p:spTgt spid="3">
                                            <p:txEl>
                                              <p:pRg st="36" end="36"/>
                                            </p:txEl>
                                          </p:spTgt>
                                        </p:tgtEl>
                                        <p:attrNameLst>
                                          <p:attrName>style.visibility</p:attrName>
                                        </p:attrNameLst>
                                      </p:cBhvr>
                                      <p:to>
                                        <p:strVal val="visible"/>
                                      </p:to>
                                    </p:set>
                                    <p:animEffect transition="in" filter="fade">
                                      <p:cBhvr>
                                        <p:cTn id="112" dur="500"/>
                                        <p:tgtEl>
                                          <p:spTgt spid="3">
                                            <p:txEl>
                                              <p:pRg st="36" end="3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668215"/>
          </a:xfr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fontAlgn="ctr"/>
            <a:r>
              <a:rPr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職業</a:t>
            </a:r>
            <a:r>
              <a:rPr lang="ja-JP" altLang="en-US"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奉仕はロータリーの根幹か？　</a:t>
            </a:r>
            <a:r>
              <a:rPr lang="en-US" altLang="ja-JP" sz="3200" b="1"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3200" b="1" dirty="0">
              <a:solidFill>
                <a:srgbClr val="FFFF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0" y="668214"/>
            <a:ext cx="12192000" cy="6189785"/>
          </a:xfrm>
          <a:ln>
            <a:noFill/>
          </a:ln>
        </p:spPr>
        <p:txBody>
          <a:bodyPr>
            <a:normAutofit fontScale="25000" lnSpcReduction="20000"/>
          </a:bodyPr>
          <a:lstStyle/>
          <a:p>
            <a:pPr marL="0" lvl="0" indent="0">
              <a:buNone/>
            </a:pP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標準ロータリークラブ定款　第</a:t>
            </a:r>
            <a:r>
              <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条  五大奉仕部門</a:t>
            </a:r>
            <a:endPar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奉仕の第二部門である職業奉仕は、事業および専門職務の</a:t>
            </a:r>
            <a:r>
              <a:rPr lang="ja-JP" altLang="en-US" sz="7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道徳的水準を高め</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、品位ある業務はすべて尊重される</a:t>
            </a:r>
          </a:p>
          <a:p>
            <a:pPr marL="0" lvl="0" indent="0">
              <a:buNone/>
            </a:pP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err="1"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べ</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きであるという認識を深め、あらゆる職業に携わる中で</a:t>
            </a:r>
            <a:r>
              <a:rPr lang="ja-JP" altLang="en-US" sz="7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奉仕の理念を実践</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していくという目的を持つものであ</a:t>
            </a:r>
          </a:p>
          <a:p>
            <a:pPr marL="0" lvl="0" indent="0">
              <a:buNone/>
            </a:pP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る。会員の役割には、ロータリーの理念に従って自分自身を律し、事業を行うこと、</a:t>
            </a:r>
            <a:r>
              <a:rPr lang="ja-JP" altLang="en-US" sz="72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そして自己の職業上の</a:t>
            </a:r>
            <a:r>
              <a:rPr lang="ja-JP" altLang="en-US" sz="72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手腕</a:t>
            </a:r>
            <a:endParaRPr lang="en-US" altLang="ja-JP" sz="72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72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社会の問題</a:t>
            </a:r>
            <a:r>
              <a:rPr lang="ja-JP" altLang="en-US" sz="72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やニーズ</a:t>
            </a:r>
            <a:r>
              <a:rPr lang="ja-JP" altLang="en-US" sz="72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に役立てるために、クラブが開発したプロジェクトに</a:t>
            </a:r>
            <a:r>
              <a:rPr lang="ja-JP" altLang="en-US" sz="72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応えることが含まれる。</a:t>
            </a:r>
            <a:endParaRPr lang="en-US" altLang="ja-JP" sz="72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下線部は</a:t>
            </a: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2016</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年規定審議会で改定</a:t>
            </a:r>
            <a:r>
              <a:rPr lang="en-US" altLang="ja-JP"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職業奉仕が生まれたのは？</a:t>
            </a: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1927</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年　ベルギーのオステンド国際大会</a:t>
            </a:r>
          </a:p>
          <a:p>
            <a:pPr marL="0" lv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「目標設定計画</a:t>
            </a:r>
            <a:r>
              <a:rPr lang="en-US" altLang="ja-JP"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(The Aims and Objects Plan)</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」が採択され、それまでの包括的な奉仕概念が</a:t>
            </a:r>
          </a:p>
          <a:p>
            <a:pPr marL="0" lv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三大奉仕部門</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すなわち</a:t>
            </a:r>
            <a:r>
              <a:rPr lang="ja-JP" altLang="en-US"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クラブ</a:t>
            </a: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奉仕</a:t>
            </a:r>
            <a:r>
              <a:rPr lang="en-US" altLang="ja-JP"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(Club</a:t>
            </a:r>
            <a:r>
              <a:rPr lang="ja-JP" altLang="en-US"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Service</a:t>
            </a:r>
            <a:r>
              <a:rPr lang="en-US" altLang="ja-JP" sz="7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200" b="1" dirty="0" smtClean="0">
                <a:solidFill>
                  <a:srgbClr val="FF0000"/>
                </a:solidFill>
                <a:latin typeface="メイリオ" panose="020B0604030504040204" pitchFamily="50" charset="-128"/>
                <a:ea typeface="メイリオ" panose="020B0604030504040204" pitchFamily="50" charset="-128"/>
              </a:rPr>
              <a:t>職業</a:t>
            </a:r>
            <a:r>
              <a:rPr lang="ja-JP" altLang="en-US" sz="7200" b="1" dirty="0">
                <a:solidFill>
                  <a:srgbClr val="FF0000"/>
                </a:solidFill>
                <a:latin typeface="メイリオ" panose="020B0604030504040204" pitchFamily="50" charset="-128"/>
                <a:ea typeface="メイリオ" panose="020B0604030504040204" pitchFamily="50" charset="-128"/>
              </a:rPr>
              <a:t>奉仕</a:t>
            </a:r>
            <a:r>
              <a:rPr lang="en-US" altLang="ja-JP" sz="7200" b="1" dirty="0">
                <a:solidFill>
                  <a:srgbClr val="FF0000"/>
                </a:solidFill>
                <a:latin typeface="メイリオ" panose="020B0604030504040204" pitchFamily="50" charset="-128"/>
                <a:ea typeface="メイリオ" panose="020B0604030504040204" pitchFamily="50" charset="-128"/>
              </a:rPr>
              <a:t>(Vocational</a:t>
            </a:r>
            <a:r>
              <a:rPr lang="ja-JP" altLang="en-US" sz="7200" b="1" dirty="0">
                <a:solidFill>
                  <a:srgbClr val="FF0000"/>
                </a:solidFill>
                <a:latin typeface="メイリオ" panose="020B0604030504040204" pitchFamily="50" charset="-128"/>
                <a:ea typeface="メイリオ" panose="020B0604030504040204" pitchFamily="50" charset="-128"/>
              </a:rPr>
              <a:t> </a:t>
            </a:r>
            <a:r>
              <a:rPr lang="en-US" altLang="ja-JP" sz="7200" b="1" dirty="0">
                <a:solidFill>
                  <a:srgbClr val="FF0000"/>
                </a:solidFill>
                <a:latin typeface="メイリオ" panose="020B0604030504040204" pitchFamily="50" charset="-128"/>
                <a:ea typeface="メイリオ" panose="020B0604030504040204" pitchFamily="50" charset="-128"/>
              </a:rPr>
              <a:t>Service</a:t>
            </a:r>
            <a:r>
              <a:rPr lang="en-US" altLang="ja-JP" sz="7200" b="1" dirty="0" smtClean="0">
                <a:solidFill>
                  <a:srgbClr val="FF0000"/>
                </a:solidFill>
                <a:latin typeface="メイリオ" panose="020B0604030504040204" pitchFamily="50" charset="-128"/>
                <a:ea typeface="メイリオ" panose="020B0604030504040204" pitchFamily="50" charset="-128"/>
              </a:rPr>
              <a:t>)</a:t>
            </a:r>
            <a:r>
              <a:rPr lang="ja-JP" altLang="en-US" sz="7200" b="1" dirty="0" err="1">
                <a:solidFill>
                  <a:srgbClr val="0070C0"/>
                </a:solidFill>
                <a:latin typeface="メイリオ" panose="020B0604030504040204" pitchFamily="50" charset="-128"/>
                <a:ea typeface="メイリオ" panose="020B0604030504040204" pitchFamily="50" charset="-128"/>
              </a:rPr>
              <a:t>、</a:t>
            </a:r>
            <a:r>
              <a:rPr lang="ja-JP" altLang="en-US" sz="7200" b="1" dirty="0" smtClean="0">
                <a:solidFill>
                  <a:srgbClr val="FF0000"/>
                </a:solidFill>
                <a:latin typeface="メイリオ" panose="020B0604030504040204" pitchFamily="50" charset="-128"/>
                <a:ea typeface="メイリオ" panose="020B0604030504040204" pitchFamily="50" charset="-128"/>
              </a:rPr>
              <a:t>社会奉仕</a:t>
            </a:r>
          </a:p>
          <a:p>
            <a:pPr marL="0" lvl="0" indent="0">
              <a:buNone/>
            </a:pPr>
            <a:r>
              <a:rPr lang="ja-JP" altLang="en-US" sz="7200" b="1" dirty="0">
                <a:solidFill>
                  <a:srgbClr val="FF0000"/>
                </a:solidFill>
                <a:latin typeface="メイリオ" panose="020B0604030504040204" pitchFamily="50" charset="-128"/>
                <a:ea typeface="メイリオ" panose="020B0604030504040204" pitchFamily="50" charset="-128"/>
              </a:rPr>
              <a:t>　</a:t>
            </a:r>
            <a:r>
              <a:rPr lang="ja-JP" altLang="en-US" sz="7200" b="1" dirty="0" smtClean="0">
                <a:solidFill>
                  <a:srgbClr val="FF0000"/>
                </a:solidFill>
                <a:latin typeface="メイリオ" panose="020B0604030504040204" pitchFamily="50" charset="-128"/>
                <a:ea typeface="メイリオ" panose="020B0604030504040204" pitchFamily="50" charset="-128"/>
              </a:rPr>
              <a:t>　　　　  </a:t>
            </a:r>
            <a:r>
              <a:rPr lang="en-US" altLang="ja-JP" sz="7200" b="1" dirty="0" smtClean="0">
                <a:solidFill>
                  <a:srgbClr val="FF0000"/>
                </a:solidFill>
                <a:latin typeface="メイリオ" panose="020B0604030504040204" pitchFamily="50" charset="-128"/>
                <a:ea typeface="メイリオ" panose="020B0604030504040204" pitchFamily="50" charset="-128"/>
              </a:rPr>
              <a:t>(</a:t>
            </a:r>
            <a:r>
              <a:rPr lang="en-US" altLang="ja-JP" sz="7200" b="1" dirty="0">
                <a:solidFill>
                  <a:srgbClr val="FF0000"/>
                </a:solidFill>
                <a:latin typeface="メイリオ" panose="020B0604030504040204" pitchFamily="50" charset="-128"/>
                <a:ea typeface="メイリオ" panose="020B0604030504040204" pitchFamily="50" charset="-128"/>
              </a:rPr>
              <a:t>Community</a:t>
            </a:r>
            <a:r>
              <a:rPr lang="ja-JP" altLang="en-US" sz="7200" b="1" dirty="0">
                <a:solidFill>
                  <a:srgbClr val="FF0000"/>
                </a:solidFill>
                <a:latin typeface="メイリオ" panose="020B0604030504040204" pitchFamily="50" charset="-128"/>
                <a:ea typeface="メイリオ" panose="020B0604030504040204" pitchFamily="50" charset="-128"/>
              </a:rPr>
              <a:t> </a:t>
            </a:r>
            <a:r>
              <a:rPr lang="en-US" altLang="ja-JP" sz="7200" b="1" dirty="0">
                <a:solidFill>
                  <a:srgbClr val="FF0000"/>
                </a:solidFill>
                <a:latin typeface="メイリオ" panose="020B0604030504040204" pitchFamily="50" charset="-128"/>
                <a:ea typeface="メイリオ" panose="020B0604030504040204" pitchFamily="50" charset="-128"/>
              </a:rPr>
              <a:t>Service)</a:t>
            </a:r>
            <a:r>
              <a:rPr lang="ja-JP" altLang="en-US" sz="7200" b="1" dirty="0">
                <a:solidFill>
                  <a:srgbClr val="0070C0"/>
                </a:solidFill>
                <a:latin typeface="メイリオ" panose="020B0604030504040204" pitchFamily="50" charset="-128"/>
                <a:ea typeface="メイリオ" panose="020B0604030504040204" pitchFamily="50" charset="-128"/>
              </a:rPr>
              <a:t>に分けられ、さらに翌年</a:t>
            </a:r>
            <a:r>
              <a:rPr lang="ja-JP" altLang="en-US" sz="7200" b="1" dirty="0" smtClean="0">
                <a:solidFill>
                  <a:srgbClr val="0070C0"/>
                </a:solidFill>
                <a:latin typeface="メイリオ" panose="020B0604030504040204" pitchFamily="50" charset="-128"/>
                <a:ea typeface="メイリオ" panose="020B0604030504040204" pitchFamily="50" charset="-128"/>
              </a:rPr>
              <a:t>、</a:t>
            </a:r>
            <a:r>
              <a:rPr lang="ja-JP" altLang="en-US" sz="7200" b="1" dirty="0" smtClean="0">
                <a:solidFill>
                  <a:srgbClr val="FF0000"/>
                </a:solidFill>
                <a:latin typeface="メイリオ" panose="020B0604030504040204" pitchFamily="50" charset="-128"/>
                <a:ea typeface="メイリオ" panose="020B0604030504040204" pitchFamily="50" charset="-128"/>
              </a:rPr>
              <a:t>国際</a:t>
            </a:r>
            <a:r>
              <a:rPr lang="ja-JP" altLang="en-US" sz="7200" b="1" dirty="0">
                <a:solidFill>
                  <a:srgbClr val="FF0000"/>
                </a:solidFill>
                <a:latin typeface="メイリオ" panose="020B0604030504040204" pitchFamily="50" charset="-128"/>
                <a:ea typeface="メイリオ" panose="020B0604030504040204" pitchFamily="50" charset="-128"/>
              </a:rPr>
              <a:t>奉仕</a:t>
            </a:r>
            <a:r>
              <a:rPr lang="en-US" altLang="ja-JP" sz="7200" b="1" dirty="0">
                <a:solidFill>
                  <a:srgbClr val="FF0000"/>
                </a:solidFill>
                <a:latin typeface="メイリオ" panose="020B0604030504040204" pitchFamily="50" charset="-128"/>
                <a:ea typeface="メイリオ" panose="020B0604030504040204" pitchFamily="50" charset="-128"/>
              </a:rPr>
              <a:t>(International</a:t>
            </a:r>
            <a:r>
              <a:rPr lang="ja-JP" altLang="en-US" sz="7200" b="1" dirty="0">
                <a:solidFill>
                  <a:srgbClr val="FF0000"/>
                </a:solidFill>
                <a:latin typeface="メイリオ" panose="020B0604030504040204" pitchFamily="50" charset="-128"/>
                <a:ea typeface="メイリオ" panose="020B0604030504040204" pitchFamily="50" charset="-128"/>
              </a:rPr>
              <a:t> </a:t>
            </a:r>
            <a:r>
              <a:rPr lang="en-US" altLang="ja-JP" sz="7200" b="1" dirty="0">
                <a:solidFill>
                  <a:srgbClr val="FF0000"/>
                </a:solidFill>
                <a:latin typeface="メイリオ" panose="020B0604030504040204" pitchFamily="50" charset="-128"/>
                <a:ea typeface="メイリオ" panose="020B0604030504040204" pitchFamily="50" charset="-128"/>
              </a:rPr>
              <a:t>Service)</a:t>
            </a:r>
            <a:r>
              <a:rPr lang="ja-JP" altLang="en-US" sz="7200" b="1" dirty="0">
                <a:solidFill>
                  <a:srgbClr val="0070C0"/>
                </a:solidFill>
                <a:latin typeface="メイリオ" panose="020B0604030504040204" pitchFamily="50" charset="-128"/>
                <a:ea typeface="メイリオ" panose="020B0604030504040204" pitchFamily="50" charset="-128"/>
              </a:rPr>
              <a:t>が追加され</a:t>
            </a:r>
            <a:r>
              <a:rPr lang="ja-JP" altLang="en-US" sz="7200" b="1" dirty="0" smtClean="0">
                <a:solidFill>
                  <a:srgbClr val="0070C0"/>
                </a:solidFill>
                <a:latin typeface="メイリオ" panose="020B0604030504040204" pitchFamily="50" charset="-128"/>
                <a:ea typeface="メイリオ" panose="020B0604030504040204" pitchFamily="50" charset="-128"/>
              </a:rPr>
              <a:t>、</a:t>
            </a:r>
            <a:endParaRPr lang="en-US" altLang="ja-JP" sz="7200" b="1" dirty="0" smtClean="0">
              <a:solidFill>
                <a:srgbClr val="0070C0"/>
              </a:solidFill>
              <a:latin typeface="メイリオ" panose="020B0604030504040204" pitchFamily="50" charset="-128"/>
              <a:ea typeface="メイリオ" panose="020B0604030504040204" pitchFamily="50" charset="-128"/>
            </a:endParaRPr>
          </a:p>
          <a:p>
            <a:pPr marL="0" lvl="0" indent="0">
              <a:buNone/>
            </a:pPr>
            <a:r>
              <a:rPr lang="en-US" altLang="ja-JP" sz="7200" b="1" dirty="0">
                <a:solidFill>
                  <a:srgbClr val="0070C0"/>
                </a:solidFill>
                <a:latin typeface="メイリオ" panose="020B0604030504040204" pitchFamily="50" charset="-128"/>
                <a:ea typeface="メイリオ" panose="020B0604030504040204" pitchFamily="50" charset="-128"/>
              </a:rPr>
              <a:t> </a:t>
            </a:r>
            <a:r>
              <a:rPr lang="en-US" altLang="ja-JP" sz="7200" b="1" dirty="0" smtClean="0">
                <a:solidFill>
                  <a:srgbClr val="0070C0"/>
                </a:solidFill>
                <a:latin typeface="メイリオ" panose="020B0604030504040204" pitchFamily="50" charset="-128"/>
                <a:ea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rPr>
              <a:t>四大奉仕部門がクラブの管理運営の基本的枠組みとなる。</a:t>
            </a:r>
            <a:r>
              <a:rPr lang="en-US" altLang="ja-JP" sz="7200" b="1" dirty="0" smtClean="0">
                <a:solidFill>
                  <a:srgbClr val="0070C0"/>
                </a:solidFill>
                <a:latin typeface="メイリオ" panose="020B0604030504040204" pitchFamily="50" charset="-128"/>
                <a:ea typeface="メイリオ" panose="020B0604030504040204" pitchFamily="50" charset="-128"/>
              </a:rPr>
              <a:t>2010</a:t>
            </a:r>
            <a:r>
              <a:rPr lang="ja-JP" altLang="en-US" sz="7200" b="1" dirty="0" smtClean="0">
                <a:solidFill>
                  <a:srgbClr val="0070C0"/>
                </a:solidFill>
                <a:latin typeface="メイリオ" panose="020B0604030504040204" pitchFamily="50" charset="-128"/>
                <a:ea typeface="メイリオ" panose="020B0604030504040204" pitchFamily="50" charset="-128"/>
              </a:rPr>
              <a:t>年、新世代奉仕、後の</a:t>
            </a:r>
            <a:r>
              <a:rPr lang="ja-JP" altLang="en-US" sz="7200" b="1" dirty="0" smtClean="0">
                <a:solidFill>
                  <a:srgbClr val="FF0000"/>
                </a:solidFill>
                <a:latin typeface="メイリオ" panose="020B0604030504040204" pitchFamily="50" charset="-128"/>
                <a:ea typeface="メイリオ" panose="020B0604030504040204" pitchFamily="50" charset="-128"/>
              </a:rPr>
              <a:t>青少年奉仕</a:t>
            </a:r>
            <a:endParaRPr lang="en-US" altLang="ja-JP" sz="7200" b="1" dirty="0" smtClean="0">
              <a:solidFill>
                <a:srgbClr val="FF0000"/>
              </a:solidFill>
              <a:latin typeface="メイリオ" panose="020B0604030504040204" pitchFamily="50" charset="-128"/>
              <a:ea typeface="メイリオ" panose="020B0604030504040204" pitchFamily="50" charset="-128"/>
            </a:endParaRPr>
          </a:p>
          <a:p>
            <a:pPr marL="0" lvl="0" indent="0">
              <a:buNone/>
            </a:pPr>
            <a:r>
              <a:rPr lang="en-US" altLang="ja-JP" sz="7200" b="1" dirty="0">
                <a:solidFill>
                  <a:srgbClr val="FF0000"/>
                </a:solidFill>
                <a:latin typeface="メイリオ" panose="020B0604030504040204" pitchFamily="50" charset="-128"/>
                <a:ea typeface="メイリオ" panose="020B0604030504040204" pitchFamily="50" charset="-128"/>
              </a:rPr>
              <a:t> </a:t>
            </a:r>
            <a:r>
              <a:rPr lang="en-US" altLang="ja-JP" sz="7200" b="1" dirty="0" smtClean="0">
                <a:solidFill>
                  <a:srgbClr val="FF0000"/>
                </a:solidFill>
                <a:latin typeface="メイリオ" panose="020B0604030504040204" pitchFamily="50" charset="-128"/>
                <a:ea typeface="メイリオ" panose="020B0604030504040204" pitchFamily="50" charset="-128"/>
              </a:rPr>
              <a:t>                (Youth Service)</a:t>
            </a:r>
            <a:r>
              <a:rPr lang="ja-JP" altLang="en-US" sz="7200" b="1" dirty="0">
                <a:solidFill>
                  <a:srgbClr val="0070C0"/>
                </a:solidFill>
                <a:latin typeface="メイリオ" panose="020B0604030504040204" pitchFamily="50" charset="-128"/>
                <a:ea typeface="メイリオ" panose="020B0604030504040204" pitchFamily="50" charset="-128"/>
              </a:rPr>
              <a:t>が</a:t>
            </a:r>
            <a:r>
              <a:rPr lang="ja-JP" altLang="en-US" sz="7200" b="1" dirty="0" smtClean="0">
                <a:solidFill>
                  <a:srgbClr val="0070C0"/>
                </a:solidFill>
                <a:latin typeface="メイリオ" panose="020B0604030504040204" pitchFamily="50" charset="-128"/>
                <a:ea typeface="メイリオ" panose="020B0604030504040204" pitchFamily="50" charset="-128"/>
              </a:rPr>
              <a:t>加わり、五大奉仕となる。</a:t>
            </a:r>
            <a:endParaRPr lang="en-US" altLang="ja-JP" sz="7200" b="1" dirty="0">
              <a:solidFill>
                <a:srgbClr val="0070C0"/>
              </a:solidFill>
              <a:latin typeface="メイリオ" panose="020B0604030504040204" pitchFamily="50" charset="-128"/>
              <a:ea typeface="メイリオ" panose="020B0604030504040204" pitchFamily="50" charset="-128"/>
            </a:endParaRPr>
          </a:p>
          <a:p>
            <a:pPr marL="0" indent="0">
              <a:buNone/>
            </a:pPr>
            <a:r>
              <a:rPr lang="en-US" altLang="ja-JP" sz="7200" b="1" dirty="0">
                <a:solidFill>
                  <a:srgbClr val="0070C0"/>
                </a:solidFill>
                <a:latin typeface="メイリオ" panose="020B0604030504040204" pitchFamily="50" charset="-128"/>
                <a:ea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rPr>
              <a:t>  </a:t>
            </a:r>
            <a:endParaRPr lang="ja-JP" altLang="en-US" sz="7200" b="1" dirty="0">
              <a:solidFill>
                <a:srgbClr val="0070C0"/>
              </a:solidFill>
              <a:latin typeface="メイリオ" panose="020B0604030504040204" pitchFamily="50" charset="-128"/>
              <a:ea typeface="メイリオ" panose="020B0604030504040204" pitchFamily="50" charset="-128"/>
            </a:endParaRPr>
          </a:p>
          <a:p>
            <a:pPr marL="0" lvl="0" indent="0">
              <a:buNone/>
            </a:pP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職業</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奉仕→五大奉仕の一つの奉仕部門としての</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位置づけ</a:t>
            </a: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ポール・ハリスが「</a:t>
            </a: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親睦と奉仕の調和の中にロータリーが</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宿る」と言ったように、五大奉仕の調和の中にロータ</a:t>
            </a:r>
          </a:p>
          <a:p>
            <a:pPr marL="0" lvl="0" indent="0">
              <a:buNone/>
            </a:pPr>
            <a:r>
              <a:rPr lang="ja-JP" altLang="en-US" sz="7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リーが宿る。</a:t>
            </a:r>
            <a:endParaRPr lang="en-US" altLang="ja-JP" sz="7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en-US" altLang="ja-JP"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en-US" altLang="ja-JP"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8000" b="1"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ED7D3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8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u="sng"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6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11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12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endPar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8000" b="1"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ja-JP" altLang="en-US" sz="80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p>
          <a:p>
            <a:pPr marL="0" lvl="0" indent="0">
              <a:buNone/>
            </a:pPr>
            <a:r>
              <a:rPr lang="ja-JP" altLang="en-US" sz="35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5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0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6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5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5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lvl="0" indent="0">
              <a:buNone/>
            </a:pPr>
            <a:r>
              <a:rPr lang="en-US" altLang="ja-JP" sz="3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4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32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0" y="0"/>
            <a:ext cx="12192000" cy="6858000"/>
          </a:xfrm>
          <a:prstGeom prst="rect">
            <a:avLst/>
          </a:prstGeom>
          <a:noFill/>
          <a:ln w="38100">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Tree>
    <p:extLst>
      <p:ext uri="{BB962C8B-B14F-4D97-AF65-F5344CB8AC3E}">
        <p14:creationId xmlns:p14="http://schemas.microsoft.com/office/powerpoint/2010/main" val="23196470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500"/>
                                        <p:tgtEl>
                                          <p:spTgt spid="3">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3" end="13"/>
                                            </p:txEl>
                                          </p:spTgt>
                                        </p:tgtEl>
                                        <p:attrNameLst>
                                          <p:attrName>style.visibility</p:attrName>
                                        </p:attrNameLst>
                                      </p:cBhvr>
                                      <p:to>
                                        <p:strVal val="visible"/>
                                      </p:to>
                                    </p:set>
                                    <p:animEffect transition="in" filter="fade">
                                      <p:cBhvr>
                                        <p:cTn id="40" dur="500"/>
                                        <p:tgtEl>
                                          <p:spTgt spid="3">
                                            <p:txEl>
                                              <p:pRg st="13" end="1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animEffect transition="in" filter="fade">
                                      <p:cBhvr>
                                        <p:cTn id="43" dur="500"/>
                                        <p:tgtEl>
                                          <p:spTgt spid="3">
                                            <p:txEl>
                                              <p:pRg st="14" end="14"/>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5" end="15"/>
                                            </p:txEl>
                                          </p:spTgt>
                                        </p:tgtEl>
                                        <p:attrNameLst>
                                          <p:attrName>style.visibility</p:attrName>
                                        </p:attrNameLst>
                                      </p:cBhvr>
                                      <p:to>
                                        <p:strVal val="visible"/>
                                      </p:to>
                                    </p:set>
                                    <p:animEffect transition="in" filter="fade">
                                      <p:cBhvr>
                                        <p:cTn id="46" dur="500"/>
                                        <p:tgtEl>
                                          <p:spTgt spid="3">
                                            <p:txEl>
                                              <p:pRg st="15" end="15"/>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animEffect transition="in" filter="fade">
                                      <p:cBhvr>
                                        <p:cTn id="49" dur="500"/>
                                        <p:tgtEl>
                                          <p:spTgt spid="3">
                                            <p:txEl>
                                              <p:pRg st="16" end="16"/>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7" end="17"/>
                                            </p:txEl>
                                          </p:spTgt>
                                        </p:tgtEl>
                                        <p:attrNameLst>
                                          <p:attrName>style.visibility</p:attrName>
                                        </p:attrNameLst>
                                      </p:cBhvr>
                                      <p:to>
                                        <p:strVal val="visible"/>
                                      </p:to>
                                    </p:set>
                                    <p:animEffect transition="in" filter="fade">
                                      <p:cBhvr>
                                        <p:cTn id="52" dur="500"/>
                                        <p:tgtEl>
                                          <p:spTgt spid="3">
                                            <p:txEl>
                                              <p:pRg st="17" end="17"/>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18" end="18"/>
                                            </p:txEl>
                                          </p:spTgt>
                                        </p:tgtEl>
                                        <p:attrNameLst>
                                          <p:attrName>style.visibility</p:attrName>
                                        </p:attrNameLst>
                                      </p:cBhvr>
                                      <p:to>
                                        <p:strVal val="visible"/>
                                      </p:to>
                                    </p:set>
                                    <p:animEffect transition="in" filter="fade">
                                      <p:cBhvr>
                                        <p:cTn id="55" dur="500"/>
                                        <p:tgtEl>
                                          <p:spTgt spid="3">
                                            <p:txEl>
                                              <p:pRg st="18" end="18"/>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3">
                                            <p:txEl>
                                              <p:pRg st="19" end="19"/>
                                            </p:txEl>
                                          </p:spTgt>
                                        </p:tgtEl>
                                        <p:attrNameLst>
                                          <p:attrName>style.visibility</p:attrName>
                                        </p:attrNameLst>
                                      </p:cBhvr>
                                      <p:to>
                                        <p:strVal val="visible"/>
                                      </p:to>
                                    </p:set>
                                    <p:animEffect transition="in" filter="fade">
                                      <p:cBhvr>
                                        <p:cTn id="58" dur="500"/>
                                        <p:tgtEl>
                                          <p:spTgt spid="3">
                                            <p:txEl>
                                              <p:pRg st="19" end="19"/>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3">
                                            <p:txEl>
                                              <p:pRg st="22" end="22"/>
                                            </p:txEl>
                                          </p:spTgt>
                                        </p:tgtEl>
                                        <p:attrNameLst>
                                          <p:attrName>style.visibility</p:attrName>
                                        </p:attrNameLst>
                                      </p:cBhvr>
                                      <p:to>
                                        <p:strVal val="visible"/>
                                      </p:to>
                                    </p:set>
                                    <p:animEffect transition="in" filter="fade">
                                      <p:cBhvr>
                                        <p:cTn id="61" dur="500"/>
                                        <p:tgtEl>
                                          <p:spTgt spid="3">
                                            <p:txEl>
                                              <p:pRg st="22" end="22"/>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3">
                                            <p:txEl>
                                              <p:pRg st="23" end="23"/>
                                            </p:txEl>
                                          </p:spTgt>
                                        </p:tgtEl>
                                        <p:attrNameLst>
                                          <p:attrName>style.visibility</p:attrName>
                                        </p:attrNameLst>
                                      </p:cBhvr>
                                      <p:to>
                                        <p:strVal val="visible"/>
                                      </p:to>
                                    </p:set>
                                    <p:animEffect transition="in" filter="fade">
                                      <p:cBhvr>
                                        <p:cTn id="64" dur="500"/>
                                        <p:tgtEl>
                                          <p:spTgt spid="3">
                                            <p:txEl>
                                              <p:pRg st="23" end="23"/>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3">
                                            <p:txEl>
                                              <p:pRg st="24" end="24"/>
                                            </p:txEl>
                                          </p:spTgt>
                                        </p:tgtEl>
                                        <p:attrNameLst>
                                          <p:attrName>style.visibility</p:attrName>
                                        </p:attrNameLst>
                                      </p:cBhvr>
                                      <p:to>
                                        <p:strVal val="visible"/>
                                      </p:to>
                                    </p:set>
                                    <p:animEffect transition="in" filter="fade">
                                      <p:cBhvr>
                                        <p:cTn id="67" dur="500"/>
                                        <p:tgtEl>
                                          <p:spTgt spid="3">
                                            <p:txEl>
                                              <p:pRg st="24" end="24"/>
                                            </p:txEl>
                                          </p:spTgt>
                                        </p:tgtEl>
                                      </p:cBhvr>
                                    </p:animEffect>
                                  </p:childTnLst>
                                </p:cTn>
                              </p:par>
                              <p:par>
                                <p:cTn id="68" presetID="10" presetClass="entr" presetSubtype="0" fill="hold" nodeType="withEffect">
                                  <p:stCondLst>
                                    <p:cond delay="0"/>
                                  </p:stCondLst>
                                  <p:childTnLst>
                                    <p:set>
                                      <p:cBhvr>
                                        <p:cTn id="69" dur="1" fill="hold">
                                          <p:stCondLst>
                                            <p:cond delay="0"/>
                                          </p:stCondLst>
                                        </p:cTn>
                                        <p:tgtEl>
                                          <p:spTgt spid="3">
                                            <p:txEl>
                                              <p:pRg st="25" end="25"/>
                                            </p:txEl>
                                          </p:spTgt>
                                        </p:tgtEl>
                                        <p:attrNameLst>
                                          <p:attrName>style.visibility</p:attrName>
                                        </p:attrNameLst>
                                      </p:cBhvr>
                                      <p:to>
                                        <p:strVal val="visible"/>
                                      </p:to>
                                    </p:set>
                                    <p:animEffect transition="in" filter="fade">
                                      <p:cBhvr>
                                        <p:cTn id="70" dur="500"/>
                                        <p:tgtEl>
                                          <p:spTgt spid="3">
                                            <p:txEl>
                                              <p:pRg st="25" end="25"/>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3">
                                            <p:txEl>
                                              <p:pRg st="26" end="26"/>
                                            </p:txEl>
                                          </p:spTgt>
                                        </p:tgtEl>
                                        <p:attrNameLst>
                                          <p:attrName>style.visibility</p:attrName>
                                        </p:attrNameLst>
                                      </p:cBhvr>
                                      <p:to>
                                        <p:strVal val="visible"/>
                                      </p:to>
                                    </p:set>
                                    <p:animEffect transition="in" filter="fade">
                                      <p:cBhvr>
                                        <p:cTn id="73" dur="500"/>
                                        <p:tgtEl>
                                          <p:spTgt spid="3">
                                            <p:txEl>
                                              <p:pRg st="26" end="26"/>
                                            </p:txEl>
                                          </p:spTgt>
                                        </p:tgtEl>
                                      </p:cBhvr>
                                    </p:animEffect>
                                  </p:childTnLst>
                                </p:cTn>
                              </p:par>
                              <p:par>
                                <p:cTn id="74" presetID="10" presetClass="entr" presetSubtype="0" fill="hold" nodeType="withEffect">
                                  <p:stCondLst>
                                    <p:cond delay="0"/>
                                  </p:stCondLst>
                                  <p:childTnLst>
                                    <p:set>
                                      <p:cBhvr>
                                        <p:cTn id="75" dur="1" fill="hold">
                                          <p:stCondLst>
                                            <p:cond delay="0"/>
                                          </p:stCondLst>
                                        </p:cTn>
                                        <p:tgtEl>
                                          <p:spTgt spid="3">
                                            <p:txEl>
                                              <p:pRg st="27" end="27"/>
                                            </p:txEl>
                                          </p:spTgt>
                                        </p:tgtEl>
                                        <p:attrNameLst>
                                          <p:attrName>style.visibility</p:attrName>
                                        </p:attrNameLst>
                                      </p:cBhvr>
                                      <p:to>
                                        <p:strVal val="visible"/>
                                      </p:to>
                                    </p:set>
                                    <p:animEffect transition="in" filter="fade">
                                      <p:cBhvr>
                                        <p:cTn id="76" dur="500"/>
                                        <p:tgtEl>
                                          <p:spTgt spid="3">
                                            <p:txEl>
                                              <p:pRg st="27" end="27"/>
                                            </p:txEl>
                                          </p:spTgt>
                                        </p:tgtEl>
                                      </p:cBhvr>
                                    </p:animEffect>
                                  </p:childTnLst>
                                </p:cTn>
                              </p:par>
                              <p:par>
                                <p:cTn id="77" presetID="10" presetClass="entr" presetSubtype="0" fill="hold" nodeType="withEffect">
                                  <p:stCondLst>
                                    <p:cond delay="0"/>
                                  </p:stCondLst>
                                  <p:childTnLst>
                                    <p:set>
                                      <p:cBhvr>
                                        <p:cTn id="78" dur="1" fill="hold">
                                          <p:stCondLst>
                                            <p:cond delay="0"/>
                                          </p:stCondLst>
                                        </p:cTn>
                                        <p:tgtEl>
                                          <p:spTgt spid="3">
                                            <p:txEl>
                                              <p:pRg st="28" end="28"/>
                                            </p:txEl>
                                          </p:spTgt>
                                        </p:tgtEl>
                                        <p:attrNameLst>
                                          <p:attrName>style.visibility</p:attrName>
                                        </p:attrNameLst>
                                      </p:cBhvr>
                                      <p:to>
                                        <p:strVal val="visible"/>
                                      </p:to>
                                    </p:set>
                                    <p:animEffect transition="in" filter="fade">
                                      <p:cBhvr>
                                        <p:cTn id="79" dur="500"/>
                                        <p:tgtEl>
                                          <p:spTgt spid="3">
                                            <p:txEl>
                                              <p:pRg st="28" end="28"/>
                                            </p:txEl>
                                          </p:spTgt>
                                        </p:tgtEl>
                                      </p:cBhvr>
                                    </p:animEffect>
                                  </p:childTnLst>
                                </p:cTn>
                              </p:par>
                              <p:par>
                                <p:cTn id="80" presetID="10" presetClass="entr" presetSubtype="0" fill="hold" nodeType="withEffect">
                                  <p:stCondLst>
                                    <p:cond delay="0"/>
                                  </p:stCondLst>
                                  <p:childTnLst>
                                    <p:set>
                                      <p:cBhvr>
                                        <p:cTn id="81" dur="1" fill="hold">
                                          <p:stCondLst>
                                            <p:cond delay="0"/>
                                          </p:stCondLst>
                                        </p:cTn>
                                        <p:tgtEl>
                                          <p:spTgt spid="3">
                                            <p:txEl>
                                              <p:pRg st="29" end="29"/>
                                            </p:txEl>
                                          </p:spTgt>
                                        </p:tgtEl>
                                        <p:attrNameLst>
                                          <p:attrName>style.visibility</p:attrName>
                                        </p:attrNameLst>
                                      </p:cBhvr>
                                      <p:to>
                                        <p:strVal val="visible"/>
                                      </p:to>
                                    </p:set>
                                    <p:animEffect transition="in" filter="fade">
                                      <p:cBhvr>
                                        <p:cTn id="82" dur="500"/>
                                        <p:tgtEl>
                                          <p:spTgt spid="3">
                                            <p:txEl>
                                              <p:pRg st="29" end="29"/>
                                            </p:txEl>
                                          </p:spTgt>
                                        </p:tgtEl>
                                      </p:cBhvr>
                                    </p:animEffect>
                                  </p:childTnLst>
                                </p:cTn>
                              </p:par>
                              <p:par>
                                <p:cTn id="83" presetID="10" presetClass="entr" presetSubtype="0" fill="hold" nodeType="withEffect">
                                  <p:stCondLst>
                                    <p:cond delay="0"/>
                                  </p:stCondLst>
                                  <p:childTnLst>
                                    <p:set>
                                      <p:cBhvr>
                                        <p:cTn id="84" dur="1" fill="hold">
                                          <p:stCondLst>
                                            <p:cond delay="0"/>
                                          </p:stCondLst>
                                        </p:cTn>
                                        <p:tgtEl>
                                          <p:spTgt spid="3">
                                            <p:txEl>
                                              <p:pRg st="30" end="30"/>
                                            </p:txEl>
                                          </p:spTgt>
                                        </p:tgtEl>
                                        <p:attrNameLst>
                                          <p:attrName>style.visibility</p:attrName>
                                        </p:attrNameLst>
                                      </p:cBhvr>
                                      <p:to>
                                        <p:strVal val="visible"/>
                                      </p:to>
                                    </p:set>
                                    <p:animEffect transition="in" filter="fade">
                                      <p:cBhvr>
                                        <p:cTn id="85" dur="500"/>
                                        <p:tgtEl>
                                          <p:spTgt spid="3">
                                            <p:txEl>
                                              <p:pRg st="30" end="30"/>
                                            </p:txEl>
                                          </p:spTgt>
                                        </p:tgtEl>
                                      </p:cBhvr>
                                    </p:animEffect>
                                  </p:childTnLst>
                                </p:cTn>
                              </p:par>
                              <p:par>
                                <p:cTn id="86" presetID="10" presetClass="entr" presetSubtype="0" fill="hold" nodeType="withEffect">
                                  <p:stCondLst>
                                    <p:cond delay="0"/>
                                  </p:stCondLst>
                                  <p:childTnLst>
                                    <p:set>
                                      <p:cBhvr>
                                        <p:cTn id="87" dur="1" fill="hold">
                                          <p:stCondLst>
                                            <p:cond delay="0"/>
                                          </p:stCondLst>
                                        </p:cTn>
                                        <p:tgtEl>
                                          <p:spTgt spid="3">
                                            <p:txEl>
                                              <p:pRg st="31" end="31"/>
                                            </p:txEl>
                                          </p:spTgt>
                                        </p:tgtEl>
                                        <p:attrNameLst>
                                          <p:attrName>style.visibility</p:attrName>
                                        </p:attrNameLst>
                                      </p:cBhvr>
                                      <p:to>
                                        <p:strVal val="visible"/>
                                      </p:to>
                                    </p:set>
                                    <p:animEffect transition="in" filter="fade">
                                      <p:cBhvr>
                                        <p:cTn id="88" dur="500"/>
                                        <p:tgtEl>
                                          <p:spTgt spid="3">
                                            <p:txEl>
                                              <p:pRg st="31" end="31"/>
                                            </p:txEl>
                                          </p:spTgt>
                                        </p:tgtEl>
                                      </p:cBhvr>
                                    </p:animEffect>
                                  </p:childTnLst>
                                </p:cTn>
                              </p:par>
                              <p:par>
                                <p:cTn id="89" presetID="10" presetClass="entr" presetSubtype="0" fill="hold" nodeType="withEffect">
                                  <p:stCondLst>
                                    <p:cond delay="0"/>
                                  </p:stCondLst>
                                  <p:childTnLst>
                                    <p:set>
                                      <p:cBhvr>
                                        <p:cTn id="90" dur="1" fill="hold">
                                          <p:stCondLst>
                                            <p:cond delay="0"/>
                                          </p:stCondLst>
                                        </p:cTn>
                                        <p:tgtEl>
                                          <p:spTgt spid="3">
                                            <p:txEl>
                                              <p:pRg st="32" end="32"/>
                                            </p:txEl>
                                          </p:spTgt>
                                        </p:tgtEl>
                                        <p:attrNameLst>
                                          <p:attrName>style.visibility</p:attrName>
                                        </p:attrNameLst>
                                      </p:cBhvr>
                                      <p:to>
                                        <p:strVal val="visible"/>
                                      </p:to>
                                    </p:set>
                                    <p:animEffect transition="in" filter="fade">
                                      <p:cBhvr>
                                        <p:cTn id="91" dur="500"/>
                                        <p:tgtEl>
                                          <p:spTgt spid="3">
                                            <p:txEl>
                                              <p:pRg st="32" end="32"/>
                                            </p:txEl>
                                          </p:spTgt>
                                        </p:tgtEl>
                                      </p:cBhvr>
                                    </p:animEffect>
                                  </p:childTnLst>
                                </p:cTn>
                              </p:par>
                              <p:par>
                                <p:cTn id="92" presetID="10" presetClass="entr" presetSubtype="0" fill="hold" nodeType="withEffect">
                                  <p:stCondLst>
                                    <p:cond delay="0"/>
                                  </p:stCondLst>
                                  <p:childTnLst>
                                    <p:set>
                                      <p:cBhvr>
                                        <p:cTn id="93" dur="1" fill="hold">
                                          <p:stCondLst>
                                            <p:cond delay="0"/>
                                          </p:stCondLst>
                                        </p:cTn>
                                        <p:tgtEl>
                                          <p:spTgt spid="3">
                                            <p:txEl>
                                              <p:pRg st="33" end="33"/>
                                            </p:txEl>
                                          </p:spTgt>
                                        </p:tgtEl>
                                        <p:attrNameLst>
                                          <p:attrName>style.visibility</p:attrName>
                                        </p:attrNameLst>
                                      </p:cBhvr>
                                      <p:to>
                                        <p:strVal val="visible"/>
                                      </p:to>
                                    </p:set>
                                    <p:animEffect transition="in" filter="fade">
                                      <p:cBhvr>
                                        <p:cTn id="94" dur="500"/>
                                        <p:tgtEl>
                                          <p:spTgt spid="3">
                                            <p:txEl>
                                              <p:pRg st="33" end="33"/>
                                            </p:txEl>
                                          </p:spTgt>
                                        </p:tgtEl>
                                      </p:cBhvr>
                                    </p:animEffect>
                                  </p:childTnLst>
                                </p:cTn>
                              </p:par>
                              <p:par>
                                <p:cTn id="95" presetID="10" presetClass="entr" presetSubtype="0" fill="hold" nodeType="withEffect">
                                  <p:stCondLst>
                                    <p:cond delay="0"/>
                                  </p:stCondLst>
                                  <p:childTnLst>
                                    <p:set>
                                      <p:cBhvr>
                                        <p:cTn id="96" dur="1" fill="hold">
                                          <p:stCondLst>
                                            <p:cond delay="0"/>
                                          </p:stCondLst>
                                        </p:cTn>
                                        <p:tgtEl>
                                          <p:spTgt spid="3">
                                            <p:txEl>
                                              <p:pRg st="35" end="35"/>
                                            </p:txEl>
                                          </p:spTgt>
                                        </p:tgtEl>
                                        <p:attrNameLst>
                                          <p:attrName>style.visibility</p:attrName>
                                        </p:attrNameLst>
                                      </p:cBhvr>
                                      <p:to>
                                        <p:strVal val="visible"/>
                                      </p:to>
                                    </p:set>
                                    <p:animEffect transition="in" filter="fade">
                                      <p:cBhvr>
                                        <p:cTn id="97" dur="500"/>
                                        <p:tgtEl>
                                          <p:spTgt spid="3">
                                            <p:txEl>
                                              <p:pRg st="35" end="35"/>
                                            </p:txEl>
                                          </p:spTgt>
                                        </p:tgtEl>
                                      </p:cBhvr>
                                    </p:animEffect>
                                  </p:childTnLst>
                                </p:cTn>
                              </p:par>
                              <p:par>
                                <p:cTn id="98" presetID="10" presetClass="entr" presetSubtype="0" fill="hold" nodeType="withEffect">
                                  <p:stCondLst>
                                    <p:cond delay="0"/>
                                  </p:stCondLst>
                                  <p:childTnLst>
                                    <p:set>
                                      <p:cBhvr>
                                        <p:cTn id="99" dur="1" fill="hold">
                                          <p:stCondLst>
                                            <p:cond delay="0"/>
                                          </p:stCondLst>
                                        </p:cTn>
                                        <p:tgtEl>
                                          <p:spTgt spid="3">
                                            <p:txEl>
                                              <p:pRg st="36" end="36"/>
                                            </p:txEl>
                                          </p:spTgt>
                                        </p:tgtEl>
                                        <p:attrNameLst>
                                          <p:attrName>style.visibility</p:attrName>
                                        </p:attrNameLst>
                                      </p:cBhvr>
                                      <p:to>
                                        <p:strVal val="visible"/>
                                      </p:to>
                                    </p:set>
                                    <p:animEffect transition="in" filter="fade">
                                      <p:cBhvr>
                                        <p:cTn id="100" dur="500"/>
                                        <p:tgtEl>
                                          <p:spTgt spid="3">
                                            <p:txEl>
                                              <p:pRg st="36" end="36"/>
                                            </p:txEl>
                                          </p:spTgt>
                                        </p:tgtEl>
                                      </p:cBhvr>
                                    </p:animEffect>
                                  </p:childTnLst>
                                </p:cTn>
                              </p:par>
                              <p:par>
                                <p:cTn id="101" presetID="10" presetClass="entr" presetSubtype="0" fill="hold" nodeType="withEffect">
                                  <p:stCondLst>
                                    <p:cond delay="0"/>
                                  </p:stCondLst>
                                  <p:childTnLst>
                                    <p:set>
                                      <p:cBhvr>
                                        <p:cTn id="102" dur="1" fill="hold">
                                          <p:stCondLst>
                                            <p:cond delay="0"/>
                                          </p:stCondLst>
                                        </p:cTn>
                                        <p:tgtEl>
                                          <p:spTgt spid="3">
                                            <p:txEl>
                                              <p:pRg st="37" end="37"/>
                                            </p:txEl>
                                          </p:spTgt>
                                        </p:tgtEl>
                                        <p:attrNameLst>
                                          <p:attrName>style.visibility</p:attrName>
                                        </p:attrNameLst>
                                      </p:cBhvr>
                                      <p:to>
                                        <p:strVal val="visible"/>
                                      </p:to>
                                    </p:set>
                                    <p:animEffect transition="in" filter="fade">
                                      <p:cBhvr>
                                        <p:cTn id="103" dur="500"/>
                                        <p:tgtEl>
                                          <p:spTgt spid="3">
                                            <p:txEl>
                                              <p:pRg st="37" end="37"/>
                                            </p:txEl>
                                          </p:spTgt>
                                        </p:tgtEl>
                                      </p:cBhvr>
                                    </p:animEffect>
                                  </p:childTnLst>
                                </p:cTn>
                              </p:par>
                              <p:par>
                                <p:cTn id="104" presetID="10" presetClass="entr" presetSubtype="0" fill="hold" nodeType="withEffect">
                                  <p:stCondLst>
                                    <p:cond delay="0"/>
                                  </p:stCondLst>
                                  <p:childTnLst>
                                    <p:set>
                                      <p:cBhvr>
                                        <p:cTn id="105" dur="1" fill="hold">
                                          <p:stCondLst>
                                            <p:cond delay="0"/>
                                          </p:stCondLst>
                                        </p:cTn>
                                        <p:tgtEl>
                                          <p:spTgt spid="3">
                                            <p:txEl>
                                              <p:pRg st="38" end="38"/>
                                            </p:txEl>
                                          </p:spTgt>
                                        </p:tgtEl>
                                        <p:attrNameLst>
                                          <p:attrName>style.visibility</p:attrName>
                                        </p:attrNameLst>
                                      </p:cBhvr>
                                      <p:to>
                                        <p:strVal val="visible"/>
                                      </p:to>
                                    </p:set>
                                    <p:animEffect transition="in" filter="fade">
                                      <p:cBhvr>
                                        <p:cTn id="106" dur="500"/>
                                        <p:tgtEl>
                                          <p:spTgt spid="3">
                                            <p:txEl>
                                              <p:pRg st="38" end="38"/>
                                            </p:txEl>
                                          </p:spTgt>
                                        </p:tgtEl>
                                      </p:cBhvr>
                                    </p:animEffect>
                                  </p:childTnLst>
                                </p:cTn>
                              </p:par>
                              <p:par>
                                <p:cTn id="107" presetID="10" presetClass="entr" presetSubtype="0" fill="hold" nodeType="withEffect">
                                  <p:stCondLst>
                                    <p:cond delay="0"/>
                                  </p:stCondLst>
                                  <p:childTnLst>
                                    <p:set>
                                      <p:cBhvr>
                                        <p:cTn id="108" dur="1" fill="hold">
                                          <p:stCondLst>
                                            <p:cond delay="0"/>
                                          </p:stCondLst>
                                        </p:cTn>
                                        <p:tgtEl>
                                          <p:spTgt spid="3">
                                            <p:txEl>
                                              <p:pRg st="39" end="39"/>
                                            </p:txEl>
                                          </p:spTgt>
                                        </p:tgtEl>
                                        <p:attrNameLst>
                                          <p:attrName>style.visibility</p:attrName>
                                        </p:attrNameLst>
                                      </p:cBhvr>
                                      <p:to>
                                        <p:strVal val="visible"/>
                                      </p:to>
                                    </p:set>
                                    <p:animEffect transition="in" filter="fade">
                                      <p:cBhvr>
                                        <p:cTn id="109" dur="500"/>
                                        <p:tgtEl>
                                          <p:spTgt spid="3">
                                            <p:txEl>
                                              <p:pRg st="39" end="3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TC103090434[[fn=木版活字]]</Template>
  <TotalTime>8463</TotalTime>
  <Words>945</Words>
  <Application>Microsoft Office PowerPoint</Application>
  <PresentationFormat>ワイド画面</PresentationFormat>
  <Paragraphs>505</Paragraphs>
  <Slides>13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ＭＳ Ｐゴシック</vt:lpstr>
      <vt:lpstr>メイリオ</vt:lpstr>
      <vt:lpstr>Arial</vt:lpstr>
      <vt:lpstr>Calibri</vt:lpstr>
      <vt:lpstr>Calibri Light</vt:lpstr>
      <vt:lpstr>Times New Roman</vt:lpstr>
      <vt:lpstr>Office テーマ</vt:lpstr>
      <vt:lpstr>神戸西神RC例会</vt:lpstr>
      <vt:lpstr>対立と寛容</vt:lpstr>
      <vt:lpstr>親睦と奉仕(1)</vt:lpstr>
      <vt:lpstr>親睦と奉仕(2)</vt:lpstr>
      <vt:lpstr> I  serve(個人奉仕)と We  serve(団体奉仕)　(1) </vt:lpstr>
      <vt:lpstr> I  serve(個人奉仕)と We  serve(団体奉仕)　(2) </vt:lpstr>
      <vt:lpstr> I  serve(個人奉仕)と We  serve(団体奉仕)　(3) </vt:lpstr>
      <vt:lpstr> I  serve(個人奉仕)と We  serve(団体奉仕)　(4) </vt:lpstr>
      <vt:lpstr>職業奉仕はロータリーの根幹か？　(1)</vt:lpstr>
      <vt:lpstr>職業奉仕はロータリーの根幹か？　(2)</vt:lpstr>
      <vt:lpstr>職業奉仕はロータリーの根幹か？　(3)</vt:lpstr>
      <vt:lpstr>職業奉仕はロータリーの根幹か？　(4)</vt:lpstr>
      <vt:lpstr>ロータリーは倫理運動か？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神戸西神 ロータリークラブ</cp:lastModifiedBy>
  <cp:revision>1041</cp:revision>
  <cp:lastPrinted>2019-11-09T03:23:58Z</cp:lastPrinted>
  <dcterms:created xsi:type="dcterms:W3CDTF">2014-07-25T12:44:22Z</dcterms:created>
  <dcterms:modified xsi:type="dcterms:W3CDTF">2022-01-19T01:53:45Z</dcterms:modified>
</cp:coreProperties>
</file>